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62" r:id="rId5"/>
    <p:sldId id="260" r:id="rId6"/>
    <p:sldId id="258" r:id="rId7"/>
    <p:sldId id="259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pos="7512" userDrawn="1">
          <p15:clr>
            <a:srgbClr val="A4A3A4"/>
          </p15:clr>
        </p15:guide>
        <p15:guide id="5" orient="horz" pos="216" userDrawn="1">
          <p15:clr>
            <a:srgbClr val="A4A3A4"/>
          </p15:clr>
        </p15:guide>
        <p15:guide id="6" orient="horz" pos="4032" userDrawn="1">
          <p15:clr>
            <a:srgbClr val="A4A3A4"/>
          </p15:clr>
        </p15:guide>
        <p15:guide id="7" orient="horz" pos="6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7777"/>
    <a:srgbClr val="7F7F7F"/>
    <a:srgbClr val="404040"/>
    <a:srgbClr val="CE295E"/>
    <a:srgbClr val="A6A6A6"/>
    <a:srgbClr val="F2F2F2"/>
    <a:srgbClr val="BFBFBF"/>
    <a:srgbClr val="64A4CA"/>
    <a:srgbClr val="66C5F3"/>
    <a:srgbClr val="F2C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1426" y="67"/>
      </p:cViewPr>
      <p:guideLst>
        <p:guide orient="horz" pos="2424"/>
        <p:guide pos="3840"/>
        <p:guide pos="192"/>
        <p:guide pos="7512"/>
        <p:guide orient="horz" pos="216"/>
        <p:guide orient="horz" pos="4032"/>
        <p:guide orient="horz" pos="6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frin\OneDrive\Desktop\3%20Phase\Electrical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Day on Day change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cap="all" spc="100" normalizeH="0" baseline="0">
              <a:solidFill>
                <a:schemeClr val="accent2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3856678094704249E-3"/>
          <c:y val="0.1755285635867152"/>
          <c:w val="0.99761433219052953"/>
          <c:h val="0.64657513172570291"/>
        </c:manualLayout>
      </c:layout>
      <c:lineChart>
        <c:grouping val="standard"/>
        <c:varyColors val="0"/>
        <c:ser>
          <c:idx val="1"/>
          <c:order val="0"/>
          <c:tx>
            <c:v>DAyonDay change</c:v>
          </c:tx>
          <c:spPr>
            <a:ln w="25400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2"/>
              </a:outerShdw>
            </a:effectLst>
          </c:spPr>
          <c:marker>
            <c:symbol val="none"/>
          </c:marker>
          <c:dLbls>
            <c:spPr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>
                    <a:lumMod val="40000"/>
                    <a:lumOff val="60000"/>
                    <a:alpha val="94000"/>
                  </a:scheme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DOD!$O$7:$O$37</c:f>
              <c:strCache>
                <c:ptCount val="31"/>
                <c:pt idx="0">
                  <c:v>03-Aug</c:v>
                </c:pt>
                <c:pt idx="1">
                  <c:v>04-Aug</c:v>
                </c:pt>
                <c:pt idx="2">
                  <c:v>05-Aug</c:v>
                </c:pt>
                <c:pt idx="3">
                  <c:v>06-Aug</c:v>
                </c:pt>
                <c:pt idx="4">
                  <c:v>07-Aug</c:v>
                </c:pt>
                <c:pt idx="5">
                  <c:v>08-Aug</c:v>
                </c:pt>
                <c:pt idx="6">
                  <c:v>09-Aug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01-Sep</c:v>
                </c:pt>
                <c:pt idx="30">
                  <c:v>02-Sep</c:v>
                </c:pt>
              </c:strCache>
            </c:strRef>
          </c:cat>
          <c:val>
            <c:numRef>
              <c:f>DOD!$C$4:$C$34</c:f>
              <c:numCache>
                <c:formatCode>General</c:formatCode>
                <c:ptCount val="31"/>
                <c:pt idx="1">
                  <c:v>16</c:v>
                </c:pt>
                <c:pt idx="2">
                  <c:v>99.199999999998909</c:v>
                </c:pt>
                <c:pt idx="3">
                  <c:v>124.80000000000018</c:v>
                </c:pt>
                <c:pt idx="4">
                  <c:v>161.59999999999945</c:v>
                </c:pt>
                <c:pt idx="5">
                  <c:v>166.39999999999873</c:v>
                </c:pt>
                <c:pt idx="6">
                  <c:v>143.19999999999982</c:v>
                </c:pt>
                <c:pt idx="7">
                  <c:v>215.99999999999909</c:v>
                </c:pt>
                <c:pt idx="8">
                  <c:v>5.5999999999994543</c:v>
                </c:pt>
                <c:pt idx="9">
                  <c:v>147.99999999999909</c:v>
                </c:pt>
                <c:pt idx="10">
                  <c:v>178.40000000000055</c:v>
                </c:pt>
                <c:pt idx="11">
                  <c:v>175.19999999999982</c:v>
                </c:pt>
                <c:pt idx="12">
                  <c:v>191.199999999998</c:v>
                </c:pt>
                <c:pt idx="13">
                  <c:v>192.80000000000018</c:v>
                </c:pt>
                <c:pt idx="14">
                  <c:v>195.19999999999982</c:v>
                </c:pt>
                <c:pt idx="15">
                  <c:v>41.599999999999454</c:v>
                </c:pt>
                <c:pt idx="16">
                  <c:v>131.99999999999909</c:v>
                </c:pt>
                <c:pt idx="17">
                  <c:v>143.19999999999982</c:v>
                </c:pt>
                <c:pt idx="18">
                  <c:v>155.99999999999909</c:v>
                </c:pt>
                <c:pt idx="19">
                  <c:v>155.19999999999982</c:v>
                </c:pt>
                <c:pt idx="20">
                  <c:v>163.199999999998</c:v>
                </c:pt>
                <c:pt idx="21">
                  <c:v>171.19999999999982</c:v>
                </c:pt>
                <c:pt idx="22">
                  <c:v>15.999999999999091</c:v>
                </c:pt>
                <c:pt idx="23">
                  <c:v>128.79999999999836</c:v>
                </c:pt>
                <c:pt idx="24">
                  <c:v>166.40000000000055</c:v>
                </c:pt>
                <c:pt idx="25">
                  <c:v>177.59999999999945</c:v>
                </c:pt>
                <c:pt idx="26">
                  <c:v>159.99999999999909</c:v>
                </c:pt>
                <c:pt idx="27">
                  <c:v>151.19999999999982</c:v>
                </c:pt>
                <c:pt idx="28">
                  <c:v>189.59999999999945</c:v>
                </c:pt>
                <c:pt idx="29">
                  <c:v>21.599999999999454</c:v>
                </c:pt>
                <c:pt idx="30">
                  <c:v>42.400000000000546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3FB-44EE-B2F0-77FE48E43A9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23615776"/>
        <c:axId val="23612416"/>
      </c:lineChart>
      <c:catAx>
        <c:axId val="23615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3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612416"/>
        <c:crosses val="autoZero"/>
        <c:auto val="1"/>
        <c:lblAlgn val="ctr"/>
        <c:lblOffset val="100"/>
        <c:noMultiLvlLbl val="0"/>
      </c:catAx>
      <c:valAx>
        <c:axId val="23612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3615776"/>
        <c:crosses val="autoZero"/>
        <c:crossBetween val="between"/>
      </c:valAx>
      <c:spPr>
        <a:solidFill>
          <a:schemeClr val="accent6">
            <a:lumMod val="40000"/>
            <a:lumOff val="60000"/>
          </a:schemeClr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noFill/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[Electrical.xlsx]Voltage!PivotTable10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400" b="1" i="0" u="none" strike="noStrike" cap="all" normalizeH="0" baseline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Voltage variation analytics</a:t>
            </a:r>
            <a:endParaRPr lang="en-US" sz="1400" b="1" i="0" u="none" strike="noStrike" kern="1200" cap="all" spc="100" normalizeH="0" baseline="0">
              <a:solidFill>
                <a:schemeClr val="accent2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endParaRPr>
          </a:p>
        </c:rich>
      </c:tx>
      <c:layout>
        <c:manualLayout>
          <c:xMode val="edge"/>
          <c:yMode val="edge"/>
          <c:x val="0.11784451330406369"/>
          <c:y val="5.648287556065965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cap="all" spc="100" normalizeH="0" baseline="0">
              <a:solidFill>
                <a:schemeClr val="accent2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Voltage!$B$3</c:f>
              <c:strCache>
                <c:ptCount val="1"/>
                <c:pt idx="0">
                  <c:v>Sum of voltage_a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Voltage!$A$4:$A$35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Voltage!$B$4:$B$35</c:f>
              <c:numCache>
                <c:formatCode>General</c:formatCode>
                <c:ptCount val="31"/>
                <c:pt idx="0">
                  <c:v>120025.49999999975</c:v>
                </c:pt>
                <c:pt idx="1">
                  <c:v>343098.4999999982</c:v>
                </c:pt>
                <c:pt idx="2">
                  <c:v>343000.60000000393</c:v>
                </c:pt>
                <c:pt idx="3">
                  <c:v>343031.90000000288</c:v>
                </c:pt>
                <c:pt idx="4">
                  <c:v>342989.70000000321</c:v>
                </c:pt>
                <c:pt idx="5">
                  <c:v>342723.50000000291</c:v>
                </c:pt>
                <c:pt idx="6">
                  <c:v>342969.50000000309</c:v>
                </c:pt>
                <c:pt idx="7">
                  <c:v>342913.40000000061</c:v>
                </c:pt>
                <c:pt idx="8">
                  <c:v>386410.60000000201</c:v>
                </c:pt>
                <c:pt idx="9">
                  <c:v>343170.30000000185</c:v>
                </c:pt>
                <c:pt idx="10">
                  <c:v>342921.10000000201</c:v>
                </c:pt>
                <c:pt idx="11">
                  <c:v>342918.70000000199</c:v>
                </c:pt>
                <c:pt idx="12">
                  <c:v>342897.80000000075</c:v>
                </c:pt>
                <c:pt idx="13">
                  <c:v>342914.80000000243</c:v>
                </c:pt>
                <c:pt idx="14">
                  <c:v>342910.20000000094</c:v>
                </c:pt>
                <c:pt idx="15">
                  <c:v>343060.70000000321</c:v>
                </c:pt>
                <c:pt idx="16">
                  <c:v>342972.20000000374</c:v>
                </c:pt>
                <c:pt idx="17">
                  <c:v>342970.40000000311</c:v>
                </c:pt>
                <c:pt idx="18">
                  <c:v>342975.60000000393</c:v>
                </c:pt>
                <c:pt idx="19">
                  <c:v>342712.5000000032</c:v>
                </c:pt>
                <c:pt idx="20">
                  <c:v>342946.0000000025</c:v>
                </c:pt>
                <c:pt idx="21">
                  <c:v>342930.80000000249</c:v>
                </c:pt>
                <c:pt idx="22">
                  <c:v>343077.10000000172</c:v>
                </c:pt>
                <c:pt idx="23">
                  <c:v>342964.10000000283</c:v>
                </c:pt>
                <c:pt idx="24">
                  <c:v>342932.20000000269</c:v>
                </c:pt>
                <c:pt idx="25">
                  <c:v>342909.20000000193</c:v>
                </c:pt>
                <c:pt idx="26">
                  <c:v>342937.20000000263</c:v>
                </c:pt>
                <c:pt idx="27">
                  <c:v>342955.10000000306</c:v>
                </c:pt>
                <c:pt idx="28">
                  <c:v>342877.69999999821</c:v>
                </c:pt>
                <c:pt idx="29">
                  <c:v>341160.50000000041</c:v>
                </c:pt>
                <c:pt idx="30">
                  <c:v>222933.40000000189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C8-4055-948F-BADE5C43F176}"/>
            </c:ext>
          </c:extLst>
        </c:ser>
        <c:ser>
          <c:idx val="1"/>
          <c:order val="1"/>
          <c:tx>
            <c:strRef>
              <c:f>Voltage!$C$3</c:f>
              <c:strCache>
                <c:ptCount val="1"/>
                <c:pt idx="0">
                  <c:v>Sum of voltage_bc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Voltage!$A$4:$A$35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Voltage!$C$4:$C$35</c:f>
              <c:numCache>
                <c:formatCode>General</c:formatCode>
                <c:ptCount val="31"/>
                <c:pt idx="0">
                  <c:v>208091.59999999977</c:v>
                </c:pt>
                <c:pt idx="1">
                  <c:v>594831.79999999411</c:v>
                </c:pt>
                <c:pt idx="2">
                  <c:v>594711.60000000335</c:v>
                </c:pt>
                <c:pt idx="3">
                  <c:v>594733.19999999774</c:v>
                </c:pt>
                <c:pt idx="4">
                  <c:v>594667.50000000314</c:v>
                </c:pt>
                <c:pt idx="5">
                  <c:v>594257.20000000321</c:v>
                </c:pt>
                <c:pt idx="6">
                  <c:v>594683.20000000368</c:v>
                </c:pt>
                <c:pt idx="7">
                  <c:v>594546.80000000563</c:v>
                </c:pt>
                <c:pt idx="8">
                  <c:v>669975.6999999918</c:v>
                </c:pt>
                <c:pt idx="9">
                  <c:v>595025.90000000398</c:v>
                </c:pt>
                <c:pt idx="10">
                  <c:v>594580.40000000421</c:v>
                </c:pt>
                <c:pt idx="11">
                  <c:v>594590.30000000366</c:v>
                </c:pt>
                <c:pt idx="12">
                  <c:v>594568.60000000393</c:v>
                </c:pt>
                <c:pt idx="13">
                  <c:v>594572.10000000428</c:v>
                </c:pt>
                <c:pt idx="14">
                  <c:v>594568.8000000047</c:v>
                </c:pt>
                <c:pt idx="15">
                  <c:v>594810.49999999383</c:v>
                </c:pt>
                <c:pt idx="16">
                  <c:v>594692.10000000242</c:v>
                </c:pt>
                <c:pt idx="17">
                  <c:v>594677.20000000391</c:v>
                </c:pt>
                <c:pt idx="18">
                  <c:v>594687.90000000177</c:v>
                </c:pt>
                <c:pt idx="19">
                  <c:v>594220.30000000296</c:v>
                </c:pt>
                <c:pt idx="20">
                  <c:v>594632.10000000359</c:v>
                </c:pt>
                <c:pt idx="21">
                  <c:v>594625.30000000505</c:v>
                </c:pt>
                <c:pt idx="22">
                  <c:v>594826.59999999451</c:v>
                </c:pt>
                <c:pt idx="23">
                  <c:v>594670.00000000326</c:v>
                </c:pt>
                <c:pt idx="24">
                  <c:v>594617.30000000389</c:v>
                </c:pt>
                <c:pt idx="25">
                  <c:v>594565.00000000279</c:v>
                </c:pt>
                <c:pt idx="26">
                  <c:v>594612.60000000417</c:v>
                </c:pt>
                <c:pt idx="27">
                  <c:v>594633.70000000345</c:v>
                </c:pt>
                <c:pt idx="28">
                  <c:v>594513.60000000428</c:v>
                </c:pt>
                <c:pt idx="29">
                  <c:v>591497.29999999236</c:v>
                </c:pt>
                <c:pt idx="30">
                  <c:v>386540.4000000027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9C8-4055-948F-BADE5C43F176}"/>
            </c:ext>
          </c:extLst>
        </c:ser>
        <c:ser>
          <c:idx val="2"/>
          <c:order val="2"/>
          <c:tx>
            <c:strRef>
              <c:f>Voltage!$D$3</c:f>
              <c:strCache>
                <c:ptCount val="1"/>
                <c:pt idx="0">
                  <c:v>Sum of voltage_b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Voltage!$A$4:$A$35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Voltage!$D$4:$D$35</c:f>
              <c:numCache>
                <c:formatCode>General</c:formatCode>
                <c:ptCount val="31"/>
                <c:pt idx="0">
                  <c:v>120057.30000000013</c:v>
                </c:pt>
                <c:pt idx="1">
                  <c:v>343215.79999999661</c:v>
                </c:pt>
                <c:pt idx="2">
                  <c:v>343119.29999999859</c:v>
                </c:pt>
                <c:pt idx="3">
                  <c:v>343137.29999999795</c:v>
                </c:pt>
                <c:pt idx="4">
                  <c:v>343084.79999999894</c:v>
                </c:pt>
                <c:pt idx="5">
                  <c:v>342851.19999999995</c:v>
                </c:pt>
                <c:pt idx="6">
                  <c:v>343098.00000000012</c:v>
                </c:pt>
                <c:pt idx="7">
                  <c:v>343008.6999999996</c:v>
                </c:pt>
                <c:pt idx="8">
                  <c:v>386570.89999999868</c:v>
                </c:pt>
                <c:pt idx="9">
                  <c:v>343279.30000000173</c:v>
                </c:pt>
                <c:pt idx="10">
                  <c:v>343033.30000000191</c:v>
                </c:pt>
                <c:pt idx="11">
                  <c:v>343037.900000002</c:v>
                </c:pt>
                <c:pt idx="12">
                  <c:v>343014.70000000234</c:v>
                </c:pt>
                <c:pt idx="13">
                  <c:v>343029.90000000189</c:v>
                </c:pt>
                <c:pt idx="14">
                  <c:v>343025.60000000161</c:v>
                </c:pt>
                <c:pt idx="15">
                  <c:v>343208.89999999723</c:v>
                </c:pt>
                <c:pt idx="16">
                  <c:v>343112.00000000076</c:v>
                </c:pt>
                <c:pt idx="17">
                  <c:v>343099.20000000019</c:v>
                </c:pt>
                <c:pt idx="18">
                  <c:v>343104.69999999984</c:v>
                </c:pt>
                <c:pt idx="19">
                  <c:v>342828.60000000021</c:v>
                </c:pt>
                <c:pt idx="20">
                  <c:v>343062.80000000075</c:v>
                </c:pt>
                <c:pt idx="21">
                  <c:v>343061.30000000092</c:v>
                </c:pt>
                <c:pt idx="22">
                  <c:v>343210.20000000019</c:v>
                </c:pt>
                <c:pt idx="23">
                  <c:v>343089.70000000112</c:v>
                </c:pt>
                <c:pt idx="24">
                  <c:v>343056.40000000189</c:v>
                </c:pt>
                <c:pt idx="25">
                  <c:v>343014.70000000147</c:v>
                </c:pt>
                <c:pt idx="26">
                  <c:v>343046.20000000217</c:v>
                </c:pt>
                <c:pt idx="27">
                  <c:v>343067.30000000063</c:v>
                </c:pt>
                <c:pt idx="28">
                  <c:v>342991.00000000215</c:v>
                </c:pt>
                <c:pt idx="29">
                  <c:v>341290.10000000102</c:v>
                </c:pt>
                <c:pt idx="30">
                  <c:v>223023.80000000156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9C8-4055-948F-BADE5C43F176}"/>
            </c:ext>
          </c:extLst>
        </c:ser>
        <c:ser>
          <c:idx val="3"/>
          <c:order val="3"/>
          <c:tx>
            <c:strRef>
              <c:f>Voltage!$E$3</c:f>
              <c:strCache>
                <c:ptCount val="1"/>
                <c:pt idx="0">
                  <c:v>Sum of voltage_ab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Voltage!$A$4:$A$35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Voltage!$E$4:$E$35</c:f>
              <c:numCache>
                <c:formatCode>General</c:formatCode>
                <c:ptCount val="31"/>
                <c:pt idx="0">
                  <c:v>207888.20000000039</c:v>
                </c:pt>
                <c:pt idx="1">
                  <c:v>594299.89999999397</c:v>
                </c:pt>
                <c:pt idx="2">
                  <c:v>594122.39999999828</c:v>
                </c:pt>
                <c:pt idx="3">
                  <c:v>594165.0999999973</c:v>
                </c:pt>
                <c:pt idx="4">
                  <c:v>594083.09999999916</c:v>
                </c:pt>
                <c:pt idx="5">
                  <c:v>593646.30000000133</c:v>
                </c:pt>
                <c:pt idx="6">
                  <c:v>594072.2000000003</c:v>
                </c:pt>
                <c:pt idx="7">
                  <c:v>593952.00000000675</c:v>
                </c:pt>
                <c:pt idx="8">
                  <c:v>669338.99999999674</c:v>
                </c:pt>
                <c:pt idx="9">
                  <c:v>594414.30000000296</c:v>
                </c:pt>
                <c:pt idx="10">
                  <c:v>593976.90000000375</c:v>
                </c:pt>
                <c:pt idx="11">
                  <c:v>593979.20000000275</c:v>
                </c:pt>
                <c:pt idx="12">
                  <c:v>593944.90000000386</c:v>
                </c:pt>
                <c:pt idx="13">
                  <c:v>593967.70000000263</c:v>
                </c:pt>
                <c:pt idx="14">
                  <c:v>593962.60000000463</c:v>
                </c:pt>
                <c:pt idx="15">
                  <c:v>594255.59999999462</c:v>
                </c:pt>
                <c:pt idx="16">
                  <c:v>594092.69999999995</c:v>
                </c:pt>
                <c:pt idx="17">
                  <c:v>594075.60000000102</c:v>
                </c:pt>
                <c:pt idx="18">
                  <c:v>594084.49999999872</c:v>
                </c:pt>
                <c:pt idx="19">
                  <c:v>593618</c:v>
                </c:pt>
                <c:pt idx="20">
                  <c:v>594022.60000000184</c:v>
                </c:pt>
                <c:pt idx="21">
                  <c:v>594008.50000000268</c:v>
                </c:pt>
                <c:pt idx="22">
                  <c:v>594272.70000000088</c:v>
                </c:pt>
                <c:pt idx="23">
                  <c:v>594065.50000000128</c:v>
                </c:pt>
                <c:pt idx="24">
                  <c:v>594005.50000000163</c:v>
                </c:pt>
                <c:pt idx="25">
                  <c:v>593949.20000000193</c:v>
                </c:pt>
                <c:pt idx="26">
                  <c:v>594000.60000000242</c:v>
                </c:pt>
                <c:pt idx="27">
                  <c:v>594033.20000000019</c:v>
                </c:pt>
                <c:pt idx="28">
                  <c:v>593919.30000000738</c:v>
                </c:pt>
                <c:pt idx="29">
                  <c:v>590948.00000000023</c:v>
                </c:pt>
                <c:pt idx="30">
                  <c:v>386168.800000004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9C8-4055-948F-BADE5C43F176}"/>
            </c:ext>
          </c:extLst>
        </c:ser>
        <c:ser>
          <c:idx val="4"/>
          <c:order val="4"/>
          <c:tx>
            <c:strRef>
              <c:f>Voltage!$F$3</c:f>
              <c:strCache>
                <c:ptCount val="1"/>
                <c:pt idx="0">
                  <c:v>Sum of voltage_ca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Voltage!$A$4:$A$35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Voltage!$F$4:$F$35</c:f>
              <c:numCache>
                <c:formatCode>General</c:formatCode>
                <c:ptCount val="31"/>
                <c:pt idx="0">
                  <c:v>208075.29999999946</c:v>
                </c:pt>
                <c:pt idx="1">
                  <c:v>594743.5999999973</c:v>
                </c:pt>
                <c:pt idx="2">
                  <c:v>594620.20000000484</c:v>
                </c:pt>
                <c:pt idx="3">
                  <c:v>594660.00000000221</c:v>
                </c:pt>
                <c:pt idx="4">
                  <c:v>594593.800000004</c:v>
                </c:pt>
                <c:pt idx="5">
                  <c:v>594158.20000000449</c:v>
                </c:pt>
                <c:pt idx="6">
                  <c:v>594584.30000000342</c:v>
                </c:pt>
                <c:pt idx="7">
                  <c:v>594464.60000000452</c:v>
                </c:pt>
                <c:pt idx="8">
                  <c:v>669869.09999999776</c:v>
                </c:pt>
                <c:pt idx="9">
                  <c:v>594930.80000000249</c:v>
                </c:pt>
                <c:pt idx="10">
                  <c:v>594492.10000000207</c:v>
                </c:pt>
                <c:pt idx="11">
                  <c:v>594492.70000000205</c:v>
                </c:pt>
                <c:pt idx="12">
                  <c:v>594472.40000000247</c:v>
                </c:pt>
                <c:pt idx="13">
                  <c:v>594478.30000000261</c:v>
                </c:pt>
                <c:pt idx="14">
                  <c:v>594472.00000000442</c:v>
                </c:pt>
                <c:pt idx="15">
                  <c:v>594708.10000000172</c:v>
                </c:pt>
                <c:pt idx="16">
                  <c:v>594578.40000000433</c:v>
                </c:pt>
                <c:pt idx="17">
                  <c:v>594576.50000000373</c:v>
                </c:pt>
                <c:pt idx="18">
                  <c:v>594588.80000000296</c:v>
                </c:pt>
                <c:pt idx="19">
                  <c:v>594127.80000000342</c:v>
                </c:pt>
                <c:pt idx="20">
                  <c:v>594538.90000000305</c:v>
                </c:pt>
                <c:pt idx="21">
                  <c:v>594519.50000000384</c:v>
                </c:pt>
                <c:pt idx="22">
                  <c:v>594729.89999999828</c:v>
                </c:pt>
                <c:pt idx="23">
                  <c:v>594563.50000000361</c:v>
                </c:pt>
                <c:pt idx="24">
                  <c:v>594516.10000000359</c:v>
                </c:pt>
                <c:pt idx="25">
                  <c:v>594484.70000000123</c:v>
                </c:pt>
                <c:pt idx="26">
                  <c:v>594522.90000000305</c:v>
                </c:pt>
                <c:pt idx="27">
                  <c:v>594548.90000000363</c:v>
                </c:pt>
                <c:pt idx="28">
                  <c:v>594413.50000000175</c:v>
                </c:pt>
                <c:pt idx="29">
                  <c:v>591405.5999999987</c:v>
                </c:pt>
                <c:pt idx="30">
                  <c:v>386459.10000000044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99C8-4055-948F-BADE5C43F176}"/>
            </c:ext>
          </c:extLst>
        </c:ser>
        <c:ser>
          <c:idx val="5"/>
          <c:order val="5"/>
          <c:tx>
            <c:strRef>
              <c:f>Voltage!$G$3</c:f>
              <c:strCache>
                <c:ptCount val="1"/>
                <c:pt idx="0">
                  <c:v>Sum of voltage_c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Voltage!$A$4:$A$35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Voltage!$G$4:$G$35</c:f>
              <c:numCache>
                <c:formatCode>General</c:formatCode>
                <c:ptCount val="31"/>
                <c:pt idx="0">
                  <c:v>120257.29999999973</c:v>
                </c:pt>
                <c:pt idx="1">
                  <c:v>343760.90000000253</c:v>
                </c:pt>
                <c:pt idx="2">
                  <c:v>343689.80000000331</c:v>
                </c:pt>
                <c:pt idx="3">
                  <c:v>343706.90000000305</c:v>
                </c:pt>
                <c:pt idx="4">
                  <c:v>343669.10000000265</c:v>
                </c:pt>
                <c:pt idx="5">
                  <c:v>343425.10000000324</c:v>
                </c:pt>
                <c:pt idx="6">
                  <c:v>343674.20000000275</c:v>
                </c:pt>
                <c:pt idx="7">
                  <c:v>343595.00000000146</c:v>
                </c:pt>
                <c:pt idx="8">
                  <c:v>387179.10000000399</c:v>
                </c:pt>
                <c:pt idx="9">
                  <c:v>343878.00000000169</c:v>
                </c:pt>
                <c:pt idx="10">
                  <c:v>343609.50000000116</c:v>
                </c:pt>
                <c:pt idx="11">
                  <c:v>343613.80000000232</c:v>
                </c:pt>
                <c:pt idx="12">
                  <c:v>343613.6000000012</c:v>
                </c:pt>
                <c:pt idx="13">
                  <c:v>343600.70000000217</c:v>
                </c:pt>
                <c:pt idx="14">
                  <c:v>343601.0000000014</c:v>
                </c:pt>
                <c:pt idx="15">
                  <c:v>343731.80000000447</c:v>
                </c:pt>
                <c:pt idx="16">
                  <c:v>343667.10000000364</c:v>
                </c:pt>
                <c:pt idx="17">
                  <c:v>343664.10000000306</c:v>
                </c:pt>
                <c:pt idx="18">
                  <c:v>343672.80000000307</c:v>
                </c:pt>
                <c:pt idx="19">
                  <c:v>343405.70000000263</c:v>
                </c:pt>
                <c:pt idx="20">
                  <c:v>343643.70000000205</c:v>
                </c:pt>
                <c:pt idx="21">
                  <c:v>343632.80000000139</c:v>
                </c:pt>
                <c:pt idx="22">
                  <c:v>343749.60000000312</c:v>
                </c:pt>
                <c:pt idx="23">
                  <c:v>343661.00000000285</c:v>
                </c:pt>
                <c:pt idx="24">
                  <c:v>343631.80000000191</c:v>
                </c:pt>
                <c:pt idx="25">
                  <c:v>343611.30000000214</c:v>
                </c:pt>
                <c:pt idx="26">
                  <c:v>343637.40000000212</c:v>
                </c:pt>
                <c:pt idx="27">
                  <c:v>343643.30000000267</c:v>
                </c:pt>
                <c:pt idx="28">
                  <c:v>343576.49999999872</c:v>
                </c:pt>
                <c:pt idx="29">
                  <c:v>341820.50000000396</c:v>
                </c:pt>
                <c:pt idx="30">
                  <c:v>223375.60000000164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99C8-4055-948F-BADE5C43F1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67469872"/>
        <c:axId val="1067470352"/>
      </c:lineChart>
      <c:catAx>
        <c:axId val="1067469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7470352"/>
        <c:crosses val="autoZero"/>
        <c:auto val="1"/>
        <c:lblAlgn val="ctr"/>
        <c:lblOffset val="100"/>
        <c:noMultiLvlLbl val="0"/>
      </c:catAx>
      <c:valAx>
        <c:axId val="1067470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67469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accent2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 lang="en-US" sz="1000" b="0" i="0" u="none" strike="noStrike" kern="1200" baseline="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Voltage!$D$44</c:f>
              <c:strCache>
                <c:ptCount val="1"/>
                <c:pt idx="0">
                  <c:v>MAX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Voltage!$C$45:$C$50</c:f>
              <c:strCache>
                <c:ptCount val="6"/>
                <c:pt idx="0">
                  <c:v>Voltage_A</c:v>
                </c:pt>
                <c:pt idx="1">
                  <c:v>Voltage_B</c:v>
                </c:pt>
                <c:pt idx="2">
                  <c:v>Voltage_C</c:v>
                </c:pt>
                <c:pt idx="3">
                  <c:v>Voltage_AB</c:v>
                </c:pt>
                <c:pt idx="4">
                  <c:v>Voltage_BC</c:v>
                </c:pt>
                <c:pt idx="5">
                  <c:v>Voltage_CA</c:v>
                </c:pt>
              </c:strCache>
            </c:strRef>
          </c:cat>
          <c:val>
            <c:numRef>
              <c:f>Voltage!$D$45:$D$50</c:f>
              <c:numCache>
                <c:formatCode>General</c:formatCode>
                <c:ptCount val="6"/>
                <c:pt idx="0">
                  <c:v>239.3</c:v>
                </c:pt>
                <c:pt idx="1">
                  <c:v>238.8</c:v>
                </c:pt>
                <c:pt idx="2">
                  <c:v>239.2</c:v>
                </c:pt>
                <c:pt idx="3">
                  <c:v>409.3</c:v>
                </c:pt>
                <c:pt idx="4">
                  <c:v>413.9</c:v>
                </c:pt>
                <c:pt idx="5">
                  <c:v>414.2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8F-452E-8128-14AA2815AF48}"/>
            </c:ext>
          </c:extLst>
        </c:ser>
        <c:ser>
          <c:idx val="1"/>
          <c:order val="1"/>
          <c:tx>
            <c:strRef>
              <c:f>Voltage!$E$44</c:f>
              <c:strCache>
                <c:ptCount val="1"/>
                <c:pt idx="0">
                  <c:v>MIN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Voltage!$C$45:$C$50</c:f>
              <c:strCache>
                <c:ptCount val="6"/>
                <c:pt idx="0">
                  <c:v>Voltage_A</c:v>
                </c:pt>
                <c:pt idx="1">
                  <c:v>Voltage_B</c:v>
                </c:pt>
                <c:pt idx="2">
                  <c:v>Voltage_C</c:v>
                </c:pt>
                <c:pt idx="3">
                  <c:v>Voltage_AB</c:v>
                </c:pt>
                <c:pt idx="4">
                  <c:v>Voltage_BC</c:v>
                </c:pt>
                <c:pt idx="5">
                  <c:v>Voltage_CA</c:v>
                </c:pt>
              </c:strCache>
            </c:strRef>
          </c:cat>
          <c:val>
            <c:numRef>
              <c:f>Voltage!$E$45:$E$50</c:f>
              <c:numCache>
                <c:formatCode>General</c:formatCode>
                <c:ptCount val="6"/>
                <c:pt idx="0">
                  <c:v>236.3</c:v>
                </c:pt>
                <c:pt idx="1">
                  <c:v>236.4</c:v>
                </c:pt>
                <c:pt idx="2">
                  <c:v>236.9</c:v>
                </c:pt>
                <c:pt idx="3">
                  <c:v>413.9</c:v>
                </c:pt>
                <c:pt idx="4">
                  <c:v>410</c:v>
                </c:pt>
                <c:pt idx="5">
                  <c:v>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58F-452E-8128-14AA2815AF48}"/>
            </c:ext>
          </c:extLst>
        </c:ser>
        <c:ser>
          <c:idx val="2"/>
          <c:order val="2"/>
          <c:tx>
            <c:strRef>
              <c:f>Voltage!$F$44</c:f>
              <c:strCache>
                <c:ptCount val="1"/>
                <c:pt idx="0">
                  <c:v>AVERAGE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Voltage!$C$45:$C$50</c:f>
              <c:strCache>
                <c:ptCount val="6"/>
                <c:pt idx="0">
                  <c:v>Voltage_A</c:v>
                </c:pt>
                <c:pt idx="1">
                  <c:v>Voltage_B</c:v>
                </c:pt>
                <c:pt idx="2">
                  <c:v>Voltage_C</c:v>
                </c:pt>
                <c:pt idx="3">
                  <c:v>Voltage_AB</c:v>
                </c:pt>
                <c:pt idx="4">
                  <c:v>Voltage_BC</c:v>
                </c:pt>
                <c:pt idx="5">
                  <c:v>Voltage_CA</c:v>
                </c:pt>
              </c:strCache>
            </c:strRef>
          </c:cat>
          <c:val>
            <c:numRef>
              <c:f>Voltage!$F$45:$F$50</c:f>
              <c:numCache>
                <c:formatCode>0.00</c:formatCode>
                <c:ptCount val="6"/>
                <c:pt idx="0">
                  <c:v>238.17146150832238</c:v>
                </c:pt>
                <c:pt idx="1">
                  <c:v>238.25492587552722</c:v>
                </c:pt>
                <c:pt idx="2">
                  <c:v>238.65075046690291</c:v>
                </c:pt>
                <c:pt idx="3">
                  <c:v>412.54545685103983</c:v>
                </c:pt>
                <c:pt idx="4">
                  <c:v>412.95798307703501</c:v>
                </c:pt>
                <c:pt idx="5">
                  <c:v>412.89257372097399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58F-452E-8128-14AA2815AF4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715668864"/>
        <c:axId val="715669824"/>
      </c:barChart>
      <c:catAx>
        <c:axId val="7156688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5669824"/>
        <c:crosses val="autoZero"/>
        <c:auto val="1"/>
        <c:lblAlgn val="ctr"/>
        <c:lblOffset val="100"/>
        <c:noMultiLvlLbl val="0"/>
      </c:catAx>
      <c:valAx>
        <c:axId val="715669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15668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accent2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 lang="en-US" sz="1000" b="0" i="0" u="none" strike="noStrike" kern="1200" baseline="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[Electrical.xlsx]PowerF!PivotTable12</c:name>
    <c:fmtId val="35"/>
  </c:pivotSource>
  <c:chart>
    <c:title>
      <c:tx>
        <c:rich>
          <a:bodyPr rot="0" spcFirstLastPara="1" vertOverflow="ellipsis" vert="horz" wrap="square" anchor="ctr" anchorCtr="1"/>
          <a:lstStyle/>
          <a:p>
            <a:pPr lvl="1" algn="ctr" rtl="0">
              <a:defRPr lang="en-US" sz="1200" b="1" i="0" u="none" strike="noStrike" kern="1200" spc="0" baseline="0">
                <a:solidFill>
                  <a:srgbClr val="C0504D">
                    <a:lumMod val="7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n-US" sz="1800" b="1">
                <a:solidFill>
                  <a:schemeClr val="accent2">
                    <a:lumMod val="75000"/>
                  </a:schemeClr>
                </a:solidFill>
              </a:rPr>
              <a:t>Total Average Powerfactor</a:t>
            </a:r>
          </a:p>
        </c:rich>
      </c:tx>
      <c:layout>
        <c:manualLayout>
          <c:xMode val="edge"/>
          <c:yMode val="edge"/>
          <c:x val="0.19098397134287551"/>
          <c:y val="2.63429155527056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lvl="1" algn="ctr" rtl="0">
            <a:defRPr lang="en-US" sz="1200" b="1" i="0" u="none" strike="noStrike" kern="1200" spc="0" baseline="0">
              <a:solidFill>
                <a:srgbClr val="C0504D">
                  <a:lumMod val="75000"/>
                </a:srgb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>
              <a:lumMod val="40000"/>
              <a:lumOff val="6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>
              <a:lumMod val="40000"/>
              <a:lumOff val="60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27361111111111114"/>
              <c:y val="9.2592592592592587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no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64152777777777781"/>
                  <c:h val="0.12030110819480898"/>
                </c:manualLayout>
              </c15:layout>
            </c:ext>
          </c:extLst>
        </c:dLbl>
      </c:pivotFmt>
      <c:pivotFmt>
        <c:idx val="2"/>
        <c:spPr>
          <a:solidFill>
            <a:schemeClr val="accent2">
              <a:lumMod val="40000"/>
              <a:lumOff val="6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>
              <a:lumMod val="40000"/>
              <a:lumOff val="60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27361111111111114"/>
              <c:y val="9.2592592592592587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no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64152777777777781"/>
                  <c:h val="0.12030110819480898"/>
                </c:manualLayout>
              </c15:layout>
            </c:ext>
          </c:extLst>
        </c:dLbl>
      </c:pivotFmt>
      <c:pivotFmt>
        <c:idx val="4"/>
        <c:spPr>
          <a:solidFill>
            <a:schemeClr val="accent6">
              <a:lumMod val="60000"/>
              <a:lumOff val="40000"/>
            </a:schemeClr>
          </a:solidFill>
          <a:ln w="3810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chemeClr val="accent6">
                  <a:lumMod val="40000"/>
                  <a:lumOff val="60000"/>
                  <a:alpha val="94000"/>
                </a:schemeClr>
              </a:solidFill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>
              <a:lumMod val="60000"/>
              <a:lumOff val="40000"/>
            </a:schemeClr>
          </a:solidFill>
          <a:ln w="38100">
            <a:solidFill>
              <a:schemeClr val="lt1"/>
            </a:solidFill>
          </a:ln>
          <a:effectLst/>
        </c:spPr>
        <c:dLbl>
          <c:idx val="0"/>
          <c:layout>
            <c:manualLayout>
              <c:x val="-0.15548802322527924"/>
              <c:y val="9.9382973766036165E-2"/>
            </c:manualLayout>
          </c:layout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>
              <a:glow rad="127000">
                <a:schemeClr val="accent6">
                  <a:lumMod val="40000"/>
                  <a:lumOff val="60000"/>
                </a:schemeClr>
              </a:glow>
              <a:outerShdw blurRad="63500" sx="102000" sy="102000" algn="ctr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64940251766342139"/>
                  <c:h val="0.38271981786606885"/>
                </c:manualLayout>
              </c15:layout>
            </c:ext>
          </c:extLst>
        </c:dLbl>
      </c:pivotFmt>
      <c:pivotFmt>
        <c:idx val="6"/>
        <c:spPr>
          <a:solidFill>
            <a:schemeClr val="accent6">
              <a:lumMod val="60000"/>
              <a:lumOff val="40000"/>
            </a:schemeClr>
          </a:solidFill>
          <a:ln w="3810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chemeClr val="accent6">
                  <a:lumMod val="40000"/>
                  <a:lumOff val="60000"/>
                  <a:alpha val="94000"/>
                </a:schemeClr>
              </a:solidFill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lumMod val="60000"/>
              <a:lumOff val="40000"/>
            </a:schemeClr>
          </a:solidFill>
          <a:ln w="38100">
            <a:solidFill>
              <a:schemeClr val="lt1"/>
            </a:solidFill>
          </a:ln>
          <a:effectLst/>
        </c:spPr>
        <c:dLbl>
          <c:idx val="0"/>
          <c:layout>
            <c:manualLayout>
              <c:x val="-0.15548802322527924"/>
              <c:y val="9.9382973766036165E-2"/>
            </c:manualLayout>
          </c:layout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>
              <a:glow rad="127000">
                <a:schemeClr val="accent6">
                  <a:lumMod val="40000"/>
                  <a:lumOff val="60000"/>
                </a:schemeClr>
              </a:glow>
              <a:outerShdw blurRad="63500" sx="102000" sy="102000" algn="ctr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64940251766342139"/>
                  <c:h val="0.38271981786606885"/>
                </c:manualLayout>
              </c15:layout>
            </c:ext>
          </c:extLst>
        </c:dLbl>
      </c:pivotFmt>
      <c:pivotFmt>
        <c:idx val="8"/>
        <c:spPr>
          <a:solidFill>
            <a:schemeClr val="accent6">
              <a:lumMod val="60000"/>
              <a:lumOff val="40000"/>
            </a:schemeClr>
          </a:solidFill>
          <a:ln w="3810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chemeClr val="accent6">
                  <a:lumMod val="40000"/>
                  <a:lumOff val="60000"/>
                  <a:alpha val="94000"/>
                </a:schemeClr>
              </a:solidFill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>
              <a:lumMod val="60000"/>
              <a:lumOff val="40000"/>
            </a:schemeClr>
          </a:solidFill>
          <a:ln w="38100">
            <a:solidFill>
              <a:schemeClr val="lt1"/>
            </a:solidFill>
          </a:ln>
          <a:effectLst/>
        </c:spPr>
        <c:dLbl>
          <c:idx val="0"/>
          <c:layout>
            <c:manualLayout>
              <c:x val="-0.15548802322527924"/>
              <c:y val="9.9382973766036165E-2"/>
            </c:manualLayout>
          </c:layout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>
              <a:glow rad="127000">
                <a:schemeClr val="accent6">
                  <a:lumMod val="40000"/>
                  <a:lumOff val="60000"/>
                </a:schemeClr>
              </a:glow>
              <a:outerShdw blurRad="63500" sx="102000" sy="102000" algn="ctr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64940251766342139"/>
                  <c:h val="0.38271981786606885"/>
                </c:manualLayout>
              </c15:layout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31806683778485551"/>
          <c:y val="0.18024688145692466"/>
          <c:w val="0.51579391533153041"/>
          <c:h val="0.8197531185430753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PowerF!$A$3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6A66-4BB5-8A9C-8BDA71F329D6}"/>
              </c:ext>
            </c:extLst>
          </c:dPt>
          <c:dLbls>
            <c:dLbl>
              <c:idx val="0"/>
              <c:layout>
                <c:manualLayout>
                  <c:x val="-0.14864131233198186"/>
                  <c:y val="1.1817467253424571E-2"/>
                </c:manualLayout>
              </c:layout>
              <c:spPr>
                <a:solidFill>
                  <a:schemeClr val="accent6">
                    <a:lumMod val="40000"/>
                    <a:lumOff val="60000"/>
                  </a:schemeClr>
                </a:solidFill>
                <a:ln>
                  <a:noFill/>
                </a:ln>
                <a:effectLst>
                  <a:glow rad="127000">
                    <a:schemeClr val="accent6">
                      <a:lumMod val="40000"/>
                      <a:lumOff val="6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6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64940251766342139"/>
                      <c:h val="0.3827198178660688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6A66-4BB5-8A9C-8BDA71F329D6}"/>
                </c:ext>
              </c:extLst>
            </c:dLbl>
            <c:spPr>
              <a:noFill/>
              <a:ln>
                <a:solidFill>
                  <a:schemeClr val="accent6">
                    <a:lumMod val="40000"/>
                    <a:lumOff val="60000"/>
                    <a:alpha val="94000"/>
                  </a:schemeClr>
                </a:solidFill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PowerF!$A$4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PowerF!$A$4</c:f>
              <c:numCache>
                <c:formatCode>0.00</c:formatCode>
                <c:ptCount val="1"/>
                <c:pt idx="0">
                  <c:v>0.98337235146280533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A66-4BB5-8A9C-8BDA71F329D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184920048"/>
        <c:axId val="1184916688"/>
      </c:barChart>
      <c:valAx>
        <c:axId val="1184916688"/>
        <c:scaling>
          <c:orientation val="minMax"/>
        </c:scaling>
        <c:delete val="1"/>
        <c:axPos val="b"/>
        <c:numFmt formatCode="0.00" sourceLinked="1"/>
        <c:majorTickMark val="out"/>
        <c:minorTickMark val="none"/>
        <c:tickLblPos val="nextTo"/>
        <c:crossAx val="1184920048"/>
        <c:crosses val="autoZero"/>
        <c:crossBetween val="between"/>
      </c:valAx>
      <c:catAx>
        <c:axId val="118492004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184916688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noFill/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[Electrical.xlsx]PowerF!PivotTable13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>
                <a:solidFill>
                  <a:schemeClr val="accent2">
                    <a:lumMod val="75000"/>
                  </a:schemeClr>
                </a:solidFill>
              </a:rPr>
              <a:t>Average Power</a:t>
            </a:r>
            <a:r>
              <a:rPr lang="en-US" sz="1600" b="1" baseline="0">
                <a:solidFill>
                  <a:schemeClr val="accent2">
                    <a:lumMod val="75000"/>
                  </a:schemeClr>
                </a:solidFill>
              </a:rPr>
              <a:t> factor on Each Phase</a:t>
            </a:r>
            <a:endParaRPr lang="en-US" sz="1600" b="1">
              <a:solidFill>
                <a:schemeClr val="accent2">
                  <a:lumMod val="7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  <a:sp3d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  <a:sp3d/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1.9880174206679337E-2"/>
              <c:y val="-9.259259259259258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3.9760348413358602E-3"/>
              <c:y val="-7.40740740740740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4.7712418096030322E-2"/>
              <c:y val="-6.018518518518518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1.9880174206679337E-2"/>
              <c:y val="-9.259259259259258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>
            <a:noFill/>
          </a:ln>
          <a:effectLst/>
          <a:sp3d/>
        </c:spPr>
        <c:dLbl>
          <c:idx val="0"/>
          <c:layout>
            <c:manualLayout>
              <c:x val="3.9760348413358602E-3"/>
              <c:y val="-7.40740740740740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3"/>
          </a:solidFill>
          <a:ln>
            <a:noFill/>
          </a:ln>
          <a:effectLst/>
          <a:sp3d/>
        </c:spPr>
        <c:dLbl>
          <c:idx val="0"/>
          <c:layout>
            <c:manualLayout>
              <c:x val="4.7712418096030322E-2"/>
              <c:y val="-6.018518518518518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1.9880174206679337E-2"/>
              <c:y val="-9.259259259259258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2"/>
          </a:solidFill>
          <a:ln>
            <a:noFill/>
          </a:ln>
          <a:effectLst/>
          <a:sp3d/>
        </c:spPr>
        <c:dLbl>
          <c:idx val="0"/>
          <c:layout>
            <c:manualLayout>
              <c:x val="3.9760348413358602E-3"/>
              <c:y val="-7.40740740740740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3"/>
          </a:solidFill>
          <a:ln>
            <a:noFill/>
          </a:ln>
          <a:effectLst/>
          <a:sp3d/>
        </c:spPr>
        <c:dLbl>
          <c:idx val="0"/>
          <c:layout>
            <c:manualLayout>
              <c:x val="4.7712418096030322E-2"/>
              <c:y val="-6.018518518518518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7.9520696826717203E-3"/>
          <c:y val="0.15768518518518518"/>
          <c:w val="0.98807189547599239"/>
          <c:h val="0.6606007582385535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PowerF!$G$3</c:f>
              <c:strCache>
                <c:ptCount val="1"/>
                <c:pt idx="0">
                  <c:v>Average of powerFactor_a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F4E6-466A-AFF2-D3AD2AFA3D96}"/>
              </c:ext>
            </c:extLst>
          </c:dPt>
          <c:dLbls>
            <c:dLbl>
              <c:idx val="0"/>
              <c:layout>
                <c:manualLayout>
                  <c:x val="1.9880174206679337E-2"/>
                  <c:y val="-9.259259259259258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4E6-466A-AFF2-D3AD2AFA3D9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PowerF!$G$4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PowerF!$G$4</c:f>
              <c:numCache>
                <c:formatCode>0.00</c:formatCode>
                <c:ptCount val="1"/>
                <c:pt idx="0">
                  <c:v>0.95636910059251556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4E6-466A-AFF2-D3AD2AFA3D96}"/>
            </c:ext>
          </c:extLst>
        </c:ser>
        <c:ser>
          <c:idx val="1"/>
          <c:order val="1"/>
          <c:tx>
            <c:strRef>
              <c:f>PowerF!$H$3</c:f>
              <c:strCache>
                <c:ptCount val="1"/>
                <c:pt idx="0">
                  <c:v>Average of powerFactor_b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F4E6-466A-AFF2-D3AD2AFA3D96}"/>
              </c:ext>
            </c:extLst>
          </c:dPt>
          <c:dLbls>
            <c:dLbl>
              <c:idx val="0"/>
              <c:layout>
                <c:manualLayout>
                  <c:x val="3.9760348413358602E-3"/>
                  <c:y val="-7.40740740740740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4E6-466A-AFF2-D3AD2AFA3D9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PowerF!$G$4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PowerF!$H$4</c:f>
              <c:numCache>
                <c:formatCode>0.00</c:formatCode>
                <c:ptCount val="1"/>
                <c:pt idx="0">
                  <c:v>0.95831745555987136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4E6-466A-AFF2-D3AD2AFA3D96}"/>
            </c:ext>
          </c:extLst>
        </c:ser>
        <c:ser>
          <c:idx val="2"/>
          <c:order val="2"/>
          <c:tx>
            <c:strRef>
              <c:f>PowerF!$I$3</c:f>
              <c:strCache>
                <c:ptCount val="1"/>
                <c:pt idx="0">
                  <c:v>Average of powerFactor_c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F4E6-466A-AFF2-D3AD2AFA3D96}"/>
              </c:ext>
            </c:extLst>
          </c:dPt>
          <c:dLbls>
            <c:dLbl>
              <c:idx val="0"/>
              <c:layout>
                <c:manualLayout>
                  <c:x val="4.7712418096030322E-2"/>
                  <c:y val="-6.01851851851851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4E6-466A-AFF2-D3AD2AFA3D9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PowerF!$G$4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PowerF!$I$4</c:f>
              <c:numCache>
                <c:formatCode>0.00</c:formatCode>
                <c:ptCount val="1"/>
                <c:pt idx="0">
                  <c:v>0.96885901367208593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4E6-466A-AFF2-D3AD2AFA3D9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810276656"/>
        <c:axId val="810278096"/>
        <c:axId val="0"/>
      </c:bar3DChart>
      <c:catAx>
        <c:axId val="810276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0278096"/>
        <c:crosses val="autoZero"/>
        <c:auto val="1"/>
        <c:lblAlgn val="ctr"/>
        <c:lblOffset val="100"/>
        <c:noMultiLvlLbl val="0"/>
      </c:catAx>
      <c:valAx>
        <c:axId val="810278096"/>
        <c:scaling>
          <c:orientation val="minMax"/>
        </c:scaling>
        <c:delete val="1"/>
        <c:axPos val="l"/>
        <c:numFmt formatCode="0.00" sourceLinked="1"/>
        <c:majorTickMark val="none"/>
        <c:minorTickMark val="none"/>
        <c:tickLblPos val="nextTo"/>
        <c:crossAx val="810276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8642322665964956E-2"/>
          <c:y val="5.9071729957805907E-2"/>
          <c:w val="0.98795379569258091"/>
          <c:h val="0.84077891291917484"/>
        </c:manualLayout>
      </c:layout>
      <c:lineChart>
        <c:grouping val="standard"/>
        <c:varyColors val="0"/>
        <c:ser>
          <c:idx val="0"/>
          <c:order val="0"/>
          <c:tx>
            <c:v>Series1</c:v>
          </c:tx>
          <c:spPr>
            <a:ln w="28575" cap="rnd" cmpd="sng">
              <a:solidFill>
                <a:schemeClr val="accent2">
                  <a:lumMod val="75000"/>
                </a:schemeClr>
              </a:solidFill>
              <a:round/>
              <a:headEnd type="none"/>
            </a:ln>
            <a:effectLst/>
          </c:spPr>
          <c:marker>
            <c:symbol val="star"/>
            <c:size val="5"/>
            <c:spPr>
              <a:noFill/>
              <a:ln w="9525">
                <a:solidFill>
                  <a:schemeClr val="accent2">
                    <a:lumMod val="75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PowerF!$A$31:$A$34</c:f>
              <c:strCache>
                <c:ptCount val="4"/>
                <c:pt idx="0">
                  <c:v>Standard Deviation</c:v>
                </c:pt>
                <c:pt idx="1">
                  <c:v>Variance</c:v>
                </c:pt>
                <c:pt idx="2">
                  <c:v>Maximum</c:v>
                </c:pt>
                <c:pt idx="3">
                  <c:v>minimum</c:v>
                </c:pt>
              </c:strCache>
            </c:strRef>
          </c:cat>
          <c:val>
            <c:numRef>
              <c:f>PowerF!$B$25:$B$28</c:f>
              <c:numCache>
                <c:formatCode>0.00000</c:formatCode>
                <c:ptCount val="4"/>
                <c:pt idx="0" formatCode="0.000">
                  <c:v>3.0352159494653461E-2</c:v>
                </c:pt>
                <c:pt idx="1">
                  <c:v>9.2125358598888212E-4</c:v>
                </c:pt>
                <c:pt idx="2" formatCode="General">
                  <c:v>0.999</c:v>
                </c:pt>
                <c:pt idx="3" formatCode="General">
                  <c:v>0.79900000000000004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66B-4CD3-9063-5693669D427A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217455840"/>
        <c:axId val="1217452480"/>
      </c:lineChart>
      <c:catAx>
        <c:axId val="121745584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>
            <a:glow rad="266700">
              <a:schemeClr val="accent1">
                <a:alpha val="40000"/>
              </a:schemeClr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452480"/>
        <c:crosses val="autoZero"/>
        <c:auto val="1"/>
        <c:lblAlgn val="ctr"/>
        <c:lblOffset val="100"/>
        <c:noMultiLvlLbl val="0"/>
      </c:catAx>
      <c:valAx>
        <c:axId val="1217452480"/>
        <c:scaling>
          <c:orientation val="minMax"/>
        </c:scaling>
        <c:delete val="1"/>
        <c:axPos val="l"/>
        <c:numFmt formatCode="0.000" sourceLinked="1"/>
        <c:majorTickMark val="out"/>
        <c:minorTickMark val="none"/>
        <c:tickLblPos val="nextTo"/>
        <c:crossAx val="1217455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 b="1" i="0" u="none" strike="noStrike" kern="1200" spc="10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Week ON WEEK Change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cap="all" spc="100" normalizeH="0" baseline="0">
              <a:solidFill>
                <a:schemeClr val="accent2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v>Weeks</c:v>
          </c:tx>
          <c:spPr>
            <a:gradFill>
              <a:gsLst>
                <a:gs pos="0">
                  <a:schemeClr val="lt1">
                    <a:alpha val="50000"/>
                  </a:schemeClr>
                </a:gs>
                <a:gs pos="100000">
                  <a:schemeClr val="lt1">
                    <a:alpha val="0"/>
                  </a:schemeClr>
                </a:gs>
              </a:gsLst>
              <a:lin ang="5400000" scaled="0"/>
            </a:gradFill>
            <a:ln>
              <a:solidFill>
                <a:schemeClr val="accent2">
                  <a:lumMod val="75000"/>
                  <a:alpha val="91000"/>
                </a:schemeClr>
              </a:solidFill>
            </a:ln>
            <a:effectLst>
              <a:innerShdw dist="38100" dir="16200000">
                <a:schemeClr val="lt1"/>
              </a:innerShdw>
            </a:effectLst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WOW!$L$20:$L$25</c:f>
              <c:strCache>
                <c:ptCount val="6"/>
                <c:pt idx="0">
                  <c:v>Week-1</c:v>
                </c:pt>
                <c:pt idx="1">
                  <c:v>Week-2</c:v>
                </c:pt>
                <c:pt idx="2">
                  <c:v>Week-3</c:v>
                </c:pt>
                <c:pt idx="3">
                  <c:v>Week-4</c:v>
                </c:pt>
                <c:pt idx="4">
                  <c:v>Week-5</c:v>
                </c:pt>
                <c:pt idx="5">
                  <c:v>Week-6</c:v>
                </c:pt>
              </c:strCache>
            </c:strRef>
          </c:cat>
          <c:val>
            <c:numRef>
              <c:f>WOW!$C$4:$C$9</c:f>
              <c:numCache>
                <c:formatCode>General</c:formatCode>
                <c:ptCount val="6"/>
                <c:pt idx="1">
                  <c:v>1391.9999999999991</c:v>
                </c:pt>
                <c:pt idx="2">
                  <c:v>1598.3999999999996</c:v>
                </c:pt>
                <c:pt idx="3">
                  <c:v>1412.7999999999993</c:v>
                </c:pt>
                <c:pt idx="4">
                  <c:v>1471.1999999999989</c:v>
                </c:pt>
                <c:pt idx="5">
                  <c:v>-72.799999999999272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9C-44F2-81F5-AD514BAA6C2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5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axId val="777823088"/>
        <c:axId val="777823568"/>
      </c:areaChart>
      <c:catAx>
        <c:axId val="777823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lumMod val="40000"/>
                <a:lumOff val="60000"/>
                <a:alpha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823568"/>
        <c:crosses val="autoZero"/>
        <c:auto val="1"/>
        <c:lblAlgn val="ctr"/>
        <c:lblOffset val="100"/>
        <c:noMultiLvlLbl val="0"/>
      </c:catAx>
      <c:valAx>
        <c:axId val="77782356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777823088"/>
        <c:crosses val="autoZero"/>
        <c:crossBetween val="midCat"/>
      </c:valAx>
      <c:spPr>
        <a:noFill/>
        <a:ln>
          <a:solidFill>
            <a:schemeClr val="accent6">
              <a:lumMod val="40000"/>
              <a:lumOff val="60000"/>
            </a:schemeClr>
          </a:solidFill>
        </a:ln>
        <a:effectLst>
          <a:glow rad="139700">
            <a:schemeClr val="accent6">
              <a:lumMod val="60000"/>
              <a:lumOff val="40000"/>
              <a:alpha val="40000"/>
            </a:schemeClr>
          </a:glow>
        </a:effectLst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noFill/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[Electrical.xlsx]WOW!PivotTable7</c:name>
    <c:fmtId val="6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Peak Day of the week</a:t>
            </a:r>
          </a:p>
        </c:rich>
      </c:tx>
      <c:layout>
        <c:manualLayout>
          <c:xMode val="edge"/>
          <c:yMode val="edge"/>
          <c:x val="0.26463103189544396"/>
          <c:y val="3.28780989277585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accent2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 w="34925" cap="rnd">
            <a:solidFill>
              <a:schemeClr val="accent2">
                <a:lumMod val="50000"/>
              </a:schemeClr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 w="34925" cap="rnd">
            <a:solidFill>
              <a:schemeClr val="accent2">
                <a:lumMod val="50000"/>
              </a:schemeClr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2">
                <a:lumMod val="50000"/>
              </a:schemeClr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8077427821522313E-3"/>
          <c:y val="0.18637435172088637"/>
          <c:w val="0.9593956571400799"/>
          <c:h val="0.47429714850000187"/>
        </c:manualLayout>
      </c:layout>
      <c:lineChart>
        <c:grouping val="standard"/>
        <c:varyColors val="0"/>
        <c:ser>
          <c:idx val="0"/>
          <c:order val="0"/>
          <c:tx>
            <c:strRef>
              <c:f>WOW!$O$4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2">
                  <a:lumMod val="50000"/>
                </a:schemeClr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WOW!$N$5:$N$42</c:f>
              <c:multiLvlStrCache>
                <c:ptCount val="31"/>
                <c:lvl>
                  <c:pt idx="0">
                    <c:v>Saturday</c:v>
                  </c:pt>
                  <c:pt idx="1">
                    <c:v>Sunday</c:v>
                  </c:pt>
                  <c:pt idx="2">
                    <c:v>Friday</c:v>
                  </c:pt>
                  <c:pt idx="3">
                    <c:v>Monday</c:v>
                  </c:pt>
                  <c:pt idx="4">
                    <c:v>Saturday</c:v>
                  </c:pt>
                  <c:pt idx="5">
                    <c:v>Sunday</c:v>
                  </c:pt>
                  <c:pt idx="6">
                    <c:v>Thursday</c:v>
                  </c:pt>
                  <c:pt idx="7">
                    <c:v>Tuesday</c:v>
                  </c:pt>
                  <c:pt idx="8">
                    <c:v>Wednesday</c:v>
                  </c:pt>
                  <c:pt idx="9">
                    <c:v>Friday</c:v>
                  </c:pt>
                  <c:pt idx="10">
                    <c:v>Monday</c:v>
                  </c:pt>
                  <c:pt idx="11">
                    <c:v>Saturday</c:v>
                  </c:pt>
                  <c:pt idx="12">
                    <c:v>Sunday</c:v>
                  </c:pt>
                  <c:pt idx="13">
                    <c:v>Thursday</c:v>
                  </c:pt>
                  <c:pt idx="14">
                    <c:v>Tuesday</c:v>
                  </c:pt>
                  <c:pt idx="15">
                    <c:v>Wednesday</c:v>
                  </c:pt>
                  <c:pt idx="16">
                    <c:v>Friday</c:v>
                  </c:pt>
                  <c:pt idx="17">
                    <c:v>Monday</c:v>
                  </c:pt>
                  <c:pt idx="18">
                    <c:v>Saturday</c:v>
                  </c:pt>
                  <c:pt idx="19">
                    <c:v>Sunday</c:v>
                  </c:pt>
                  <c:pt idx="20">
                    <c:v>Thursday</c:v>
                  </c:pt>
                  <c:pt idx="21">
                    <c:v>Tuesday</c:v>
                  </c:pt>
                  <c:pt idx="22">
                    <c:v>Wednesday</c:v>
                  </c:pt>
                  <c:pt idx="23">
                    <c:v>Friday</c:v>
                  </c:pt>
                  <c:pt idx="24">
                    <c:v>Monday</c:v>
                  </c:pt>
                  <c:pt idx="25">
                    <c:v>Saturday</c:v>
                  </c:pt>
                  <c:pt idx="26">
                    <c:v>Sunday</c:v>
                  </c:pt>
                  <c:pt idx="27">
                    <c:v>Thursday</c:v>
                  </c:pt>
                  <c:pt idx="28">
                    <c:v>Tuesday</c:v>
                  </c:pt>
                  <c:pt idx="29">
                    <c:v>Wednesday</c:v>
                  </c:pt>
                  <c:pt idx="30">
                    <c:v>Monday</c:v>
                  </c:pt>
                </c:lvl>
                <c:lvl>
                  <c:pt idx="0">
                    <c:v>Week-1</c:v>
                  </c:pt>
                  <c:pt idx="2">
                    <c:v>Week-2</c:v>
                  </c:pt>
                  <c:pt idx="9">
                    <c:v>Week-3</c:v>
                  </c:pt>
                  <c:pt idx="16">
                    <c:v>Week-4</c:v>
                  </c:pt>
                  <c:pt idx="23">
                    <c:v>Week-5</c:v>
                  </c:pt>
                  <c:pt idx="30">
                    <c:v>Week-6</c:v>
                  </c:pt>
                </c:lvl>
              </c:multiLvlStrCache>
            </c:multiLvlStrRef>
          </c:cat>
          <c:val>
            <c:numRef>
              <c:f>WOW!$O$5:$O$42</c:f>
              <c:numCache>
                <c:formatCode>General</c:formatCode>
                <c:ptCount val="31"/>
                <c:pt idx="0">
                  <c:v>98.400000000000546</c:v>
                </c:pt>
                <c:pt idx="1">
                  <c:v>114.40000000000055</c:v>
                </c:pt>
                <c:pt idx="2">
                  <c:v>241.60000000000036</c:v>
                </c:pt>
                <c:pt idx="3">
                  <c:v>197.59999999999945</c:v>
                </c:pt>
                <c:pt idx="4">
                  <c:v>314.39999999999964</c:v>
                </c:pt>
                <c:pt idx="5">
                  <c:v>104</c:v>
                </c:pt>
                <c:pt idx="6">
                  <c:v>264.79999999999927</c:v>
                </c:pt>
                <c:pt idx="7">
                  <c:v>223.20000000000073</c:v>
                </c:pt>
                <c:pt idx="8">
                  <c:v>260</c:v>
                </c:pt>
                <c:pt idx="9">
                  <c:v>291.20000000000073</c:v>
                </c:pt>
                <c:pt idx="10">
                  <c:v>246.39999999999964</c:v>
                </c:pt>
                <c:pt idx="11">
                  <c:v>293.60000000000036</c:v>
                </c:pt>
                <c:pt idx="12">
                  <c:v>140</c:v>
                </c:pt>
                <c:pt idx="13">
                  <c:v>289.59999999999854</c:v>
                </c:pt>
                <c:pt idx="14">
                  <c:v>276.80000000000109</c:v>
                </c:pt>
                <c:pt idx="15">
                  <c:v>273.60000000000036</c:v>
                </c:pt>
                <c:pt idx="16">
                  <c:v>261.59999999999854</c:v>
                </c:pt>
                <c:pt idx="17">
                  <c:v>230.39999999999964</c:v>
                </c:pt>
                <c:pt idx="18">
                  <c:v>269.60000000000036</c:v>
                </c:pt>
                <c:pt idx="19">
                  <c:v>114.39999999999964</c:v>
                </c:pt>
                <c:pt idx="20">
                  <c:v>253.60000000000036</c:v>
                </c:pt>
                <c:pt idx="21">
                  <c:v>241.60000000000036</c:v>
                </c:pt>
                <c:pt idx="22">
                  <c:v>254.39999999999964</c:v>
                </c:pt>
                <c:pt idx="23">
                  <c:v>249.60000000000036</c:v>
                </c:pt>
                <c:pt idx="24">
                  <c:v>227.19999999999891</c:v>
                </c:pt>
                <c:pt idx="25">
                  <c:v>288</c:v>
                </c:pt>
                <c:pt idx="26">
                  <c:v>120</c:v>
                </c:pt>
                <c:pt idx="27">
                  <c:v>258.39999999999964</c:v>
                </c:pt>
                <c:pt idx="28">
                  <c:v>264.80000000000109</c:v>
                </c:pt>
                <c:pt idx="29">
                  <c:v>276</c:v>
                </c:pt>
                <c:pt idx="30">
                  <c:v>140.80000000000109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45D-4CBA-9FE5-91019E78C9B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095504256"/>
        <c:axId val="1530539552"/>
      </c:lineChart>
      <c:catAx>
        <c:axId val="2095504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0539552"/>
        <c:crosses val="autoZero"/>
        <c:auto val="1"/>
        <c:lblAlgn val="ctr"/>
        <c:lblOffset val="100"/>
        <c:tickLblSkip val="1"/>
        <c:noMultiLvlLbl val="0"/>
      </c:catAx>
      <c:valAx>
        <c:axId val="153053955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095504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>
      <a:noFill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>
          <a:solidFill>
            <a:schemeClr val="accent2">
              <a:lumMod val="75000"/>
            </a:schemeClr>
          </a:solidFill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[Electrical.xlsx]DOD!PivotTable17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spc="10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 b="1" i="0" u="none" strike="noStrike" kern="1200" spc="10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Peak Hours on Each day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spc="100" baseline="0">
              <a:solidFill>
                <a:schemeClr val="accent2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2">
                <a:lumMod val="75000"/>
              </a:schemeClr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>
                <a:lumMod val="75000"/>
              </a:schemeClr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2">
                <a:lumMod val="75000"/>
              </a:schemeClr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>
                <a:lumMod val="75000"/>
              </a:schemeClr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2">
                <a:lumMod val="75000"/>
              </a:schemeClr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>
                <a:lumMod val="75000"/>
              </a:schemeClr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DOD!$C$40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DOD!$B$41:$B$103</c:f>
              <c:multiLvlStrCache>
                <c:ptCount val="31"/>
                <c:lvl>
                  <c:pt idx="0">
                    <c:v>20:00</c:v>
                  </c:pt>
                  <c:pt idx="1">
                    <c:v>03:00</c:v>
                  </c:pt>
                  <c:pt idx="2">
                    <c:v>19:00</c:v>
                  </c:pt>
                  <c:pt idx="3">
                    <c:v>16:00</c:v>
                  </c:pt>
                  <c:pt idx="4">
                    <c:v>15:00</c:v>
                  </c:pt>
                  <c:pt idx="5">
                    <c:v>15:00</c:v>
                  </c:pt>
                  <c:pt idx="6">
                    <c:v>11:00</c:v>
                  </c:pt>
                  <c:pt idx="7">
                    <c:v>19:00</c:v>
                  </c:pt>
                  <c:pt idx="8">
                    <c:v>00:00</c:v>
                  </c:pt>
                  <c:pt idx="9">
                    <c:v>10:00</c:v>
                  </c:pt>
                  <c:pt idx="10">
                    <c:v>10:00</c:v>
                  </c:pt>
                  <c:pt idx="11">
                    <c:v>10:00</c:v>
                  </c:pt>
                  <c:pt idx="12">
                    <c:v>07:00</c:v>
                  </c:pt>
                  <c:pt idx="13">
                    <c:v>08:00</c:v>
                  </c:pt>
                  <c:pt idx="14">
                    <c:v>11:00</c:v>
                  </c:pt>
                  <c:pt idx="15">
                    <c:v>00:00</c:v>
                  </c:pt>
                  <c:pt idx="16">
                    <c:v>10:00</c:v>
                  </c:pt>
                  <c:pt idx="17">
                    <c:v>15:00</c:v>
                  </c:pt>
                  <c:pt idx="18">
                    <c:v>08:00</c:v>
                  </c:pt>
                  <c:pt idx="19">
                    <c:v>10:00</c:v>
                  </c:pt>
                  <c:pt idx="20">
                    <c:v>10:00</c:v>
                  </c:pt>
                  <c:pt idx="21">
                    <c:v>07:00</c:v>
                  </c:pt>
                  <c:pt idx="22">
                    <c:v>00:00</c:v>
                  </c:pt>
                  <c:pt idx="23">
                    <c:v>10:00</c:v>
                  </c:pt>
                  <c:pt idx="24">
                    <c:v>15:00</c:v>
                  </c:pt>
                  <c:pt idx="25">
                    <c:v>10:00</c:v>
                  </c:pt>
                  <c:pt idx="26">
                    <c:v>10:00</c:v>
                  </c:pt>
                  <c:pt idx="27">
                    <c:v>15:00</c:v>
                  </c:pt>
                  <c:pt idx="28">
                    <c:v>16:00</c:v>
                  </c:pt>
                  <c:pt idx="29">
                    <c:v>00:00</c:v>
                  </c:pt>
                  <c:pt idx="30">
                    <c:v>11:00</c:v>
                  </c:pt>
                </c:lvl>
                <c:lvl>
                  <c:pt idx="0">
                    <c:v>3-Aug</c:v>
                  </c:pt>
                  <c:pt idx="1">
                    <c:v>4-Aug</c:v>
                  </c:pt>
                  <c:pt idx="2">
                    <c:v>5-Aug</c:v>
                  </c:pt>
                  <c:pt idx="3">
                    <c:v>6-Aug</c:v>
                  </c:pt>
                  <c:pt idx="4">
                    <c:v>7-Aug</c:v>
                  </c:pt>
                  <c:pt idx="5">
                    <c:v>8-Aug</c:v>
                  </c:pt>
                  <c:pt idx="6">
                    <c:v>9-Aug</c:v>
                  </c:pt>
                  <c:pt idx="7">
                    <c:v>10-Aug</c:v>
                  </c:pt>
                  <c:pt idx="8">
                    <c:v>11-Aug</c:v>
                  </c:pt>
                  <c:pt idx="9">
                    <c:v>12-Aug</c:v>
                  </c:pt>
                  <c:pt idx="10">
                    <c:v>13-Aug</c:v>
                  </c:pt>
                  <c:pt idx="11">
                    <c:v>14-Aug</c:v>
                  </c:pt>
                  <c:pt idx="12">
                    <c:v>15-Aug</c:v>
                  </c:pt>
                  <c:pt idx="13">
                    <c:v>16-Aug</c:v>
                  </c:pt>
                  <c:pt idx="14">
                    <c:v>17-Aug</c:v>
                  </c:pt>
                  <c:pt idx="15">
                    <c:v>18-Aug</c:v>
                  </c:pt>
                  <c:pt idx="16">
                    <c:v>19-Aug</c:v>
                  </c:pt>
                  <c:pt idx="17">
                    <c:v>20-Aug</c:v>
                  </c:pt>
                  <c:pt idx="18">
                    <c:v>21-Aug</c:v>
                  </c:pt>
                  <c:pt idx="19">
                    <c:v>22-Aug</c:v>
                  </c:pt>
                  <c:pt idx="20">
                    <c:v>23-Aug</c:v>
                  </c:pt>
                  <c:pt idx="21">
                    <c:v>24-Aug</c:v>
                  </c:pt>
                  <c:pt idx="22">
                    <c:v>25-Aug</c:v>
                  </c:pt>
                  <c:pt idx="23">
                    <c:v>26-Aug</c:v>
                  </c:pt>
                  <c:pt idx="24">
                    <c:v>27-Aug</c:v>
                  </c:pt>
                  <c:pt idx="25">
                    <c:v>28-Aug</c:v>
                  </c:pt>
                  <c:pt idx="26">
                    <c:v>29-Aug</c:v>
                  </c:pt>
                  <c:pt idx="27">
                    <c:v>30-Aug</c:v>
                  </c:pt>
                  <c:pt idx="28">
                    <c:v>31-Aug</c:v>
                  </c:pt>
                  <c:pt idx="29">
                    <c:v>1-Sep</c:v>
                  </c:pt>
                  <c:pt idx="30">
                    <c:v>2-Sep</c:v>
                  </c:pt>
                </c:lvl>
              </c:multiLvlStrCache>
            </c:multiLvlStrRef>
          </c:cat>
          <c:val>
            <c:numRef>
              <c:f>DOD!$C$41:$C$103</c:f>
              <c:numCache>
                <c:formatCode>General</c:formatCode>
                <c:ptCount val="31"/>
                <c:pt idx="0">
                  <c:v>13.600000000000364</c:v>
                </c:pt>
                <c:pt idx="1">
                  <c:v>12.800000000000182</c:v>
                </c:pt>
                <c:pt idx="2">
                  <c:v>13.599999999999454</c:v>
                </c:pt>
                <c:pt idx="3">
                  <c:v>12.800000000000182</c:v>
                </c:pt>
                <c:pt idx="4">
                  <c:v>17.600000000000364</c:v>
                </c:pt>
                <c:pt idx="5">
                  <c:v>16</c:v>
                </c:pt>
                <c:pt idx="6">
                  <c:v>16.800000000000182</c:v>
                </c:pt>
                <c:pt idx="7">
                  <c:v>22.399999999999636</c:v>
                </c:pt>
                <c:pt idx="8">
                  <c:v>13.600000000000364</c:v>
                </c:pt>
                <c:pt idx="9">
                  <c:v>17.600000000000364</c:v>
                </c:pt>
                <c:pt idx="10">
                  <c:v>17.600000000000364</c:v>
                </c:pt>
                <c:pt idx="11">
                  <c:v>16</c:v>
                </c:pt>
                <c:pt idx="12">
                  <c:v>18.400000000001455</c:v>
                </c:pt>
                <c:pt idx="13">
                  <c:v>18.399999999999636</c:v>
                </c:pt>
                <c:pt idx="14">
                  <c:v>17.600000000000364</c:v>
                </c:pt>
                <c:pt idx="15">
                  <c:v>12</c:v>
                </c:pt>
                <c:pt idx="16">
                  <c:v>16.799999999999272</c:v>
                </c:pt>
                <c:pt idx="17">
                  <c:v>15.200000000000728</c:v>
                </c:pt>
                <c:pt idx="18">
                  <c:v>16.799999999999272</c:v>
                </c:pt>
                <c:pt idx="19">
                  <c:v>16</c:v>
                </c:pt>
                <c:pt idx="20">
                  <c:v>16</c:v>
                </c:pt>
                <c:pt idx="21">
                  <c:v>16</c:v>
                </c:pt>
                <c:pt idx="22">
                  <c:v>8.8000000000010914</c:v>
                </c:pt>
                <c:pt idx="23">
                  <c:v>16</c:v>
                </c:pt>
                <c:pt idx="24">
                  <c:v>17.599999999998545</c:v>
                </c:pt>
                <c:pt idx="25">
                  <c:v>16</c:v>
                </c:pt>
                <c:pt idx="26">
                  <c:v>17.600000000000364</c:v>
                </c:pt>
                <c:pt idx="27">
                  <c:v>16.800000000001091</c:v>
                </c:pt>
                <c:pt idx="28">
                  <c:v>17.600000000000364</c:v>
                </c:pt>
                <c:pt idx="29">
                  <c:v>12</c:v>
                </c:pt>
                <c:pt idx="30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49-483C-AB61-665579D50749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upDownBars>
          <c:gapWidth val="150"/>
          <c:upBars>
            <c:spPr>
              <a:solidFill>
                <a:schemeClr val="lt1"/>
              </a:solidFill>
              <a:ln w="9525">
                <a:solidFill>
                  <a:schemeClr val="tx1">
                    <a:lumMod val="15000"/>
                    <a:lumOff val="85000"/>
                  </a:schemeClr>
                </a:solidFill>
              </a:ln>
              <a:effectLst/>
            </c:spPr>
          </c:upBars>
          <c:downBars>
            <c:spPr>
              <a:solidFill>
                <a:schemeClr val="dk1">
                  <a:lumMod val="65000"/>
                  <a:lumOff val="3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effectLst/>
            </c:spPr>
          </c:downBars>
        </c:upDownBars>
        <c:marker val="1"/>
        <c:smooth val="0"/>
        <c:axId val="715680864"/>
        <c:axId val="715665984"/>
      </c:lineChart>
      <c:catAx>
        <c:axId val="7156808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5665984"/>
        <c:crosses val="autoZero"/>
        <c:auto val="1"/>
        <c:lblAlgn val="ctr"/>
        <c:lblOffset val="100"/>
        <c:noMultiLvlLbl val="0"/>
      </c:catAx>
      <c:valAx>
        <c:axId val="71566598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715680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noFill/>
      <a:round/>
    </a:ln>
    <a:effectLst>
      <a:glow rad="139700">
        <a:schemeClr val="accent6">
          <a:lumMod val="40000"/>
          <a:lumOff val="6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 lang="en-US" sz="1000" b="0" i="0" u="none" strike="noStrike" kern="1200" baseline="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[Electrical.xlsx]Current!PivotTable6</c:name>
    <c:fmtId val="31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Peak Days Of the Week</a:t>
            </a:r>
          </a:p>
        </c:rich>
      </c:tx>
      <c:layout>
        <c:manualLayout>
          <c:xMode val="edge"/>
          <c:yMode val="edge"/>
          <c:x val="0.13740729191747353"/>
          <c:y val="3.101644523040724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cap="all" spc="100" normalizeH="0" baseline="0">
              <a:solidFill>
                <a:schemeClr val="accent2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5893614849758345E-2"/>
          <c:y val="0.13004627033715921"/>
          <c:w val="0.97093023255813948"/>
          <c:h val="0.71069006999125106"/>
        </c:manualLayout>
      </c:layout>
      <c:areaChart>
        <c:grouping val="standard"/>
        <c:varyColors val="0"/>
        <c:ser>
          <c:idx val="0"/>
          <c:order val="0"/>
          <c:tx>
            <c:strRef>
              <c:f>Current!$F$7:$F$8</c:f>
              <c:strCache>
                <c:ptCount val="1"/>
                <c:pt idx="0">
                  <c:v>Week-1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Current!$E$9:$E$40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Current!$F$9:$F$40</c:f>
              <c:numCache>
                <c:formatCode>General</c:formatCode>
                <c:ptCount val="31"/>
                <c:pt idx="0">
                  <c:v>27998.509999999991</c:v>
                </c:pt>
                <c:pt idx="1">
                  <c:v>31667.430000000084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A5-4238-93CE-89C5C0F342F7}"/>
            </c:ext>
          </c:extLst>
        </c:ser>
        <c:ser>
          <c:idx val="1"/>
          <c:order val="1"/>
          <c:tx>
            <c:strRef>
              <c:f>Current!$G$7:$G$8</c:f>
              <c:strCache>
                <c:ptCount val="1"/>
                <c:pt idx="0">
                  <c:v>Week-2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Current!$E$9:$E$40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Current!$G$9:$G$40</c:f>
              <c:numCache>
                <c:formatCode>General</c:formatCode>
                <c:ptCount val="31"/>
                <c:pt idx="2">
                  <c:v>56978.14999999998</c:v>
                </c:pt>
                <c:pt idx="3">
                  <c:v>62410.169999999976</c:v>
                </c:pt>
                <c:pt idx="4">
                  <c:v>72092.700000000012</c:v>
                </c:pt>
                <c:pt idx="5">
                  <c:v>71399.380000000107</c:v>
                </c:pt>
                <c:pt idx="6">
                  <c:v>66835.960000000036</c:v>
                </c:pt>
                <c:pt idx="7">
                  <c:v>86540.989999999903</c:v>
                </c:pt>
                <c:pt idx="8">
                  <c:v>32468.400000000023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DA5-4238-93CE-89C5C0F342F7}"/>
            </c:ext>
          </c:extLst>
        </c:ser>
        <c:ser>
          <c:idx val="2"/>
          <c:order val="2"/>
          <c:tx>
            <c:strRef>
              <c:f>Current!$H$7:$H$8</c:f>
              <c:strCache>
                <c:ptCount val="1"/>
                <c:pt idx="0">
                  <c:v>Week-3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Current!$E$9:$E$40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Current!$H$9:$H$40</c:f>
              <c:numCache>
                <c:formatCode>General</c:formatCode>
                <c:ptCount val="31"/>
                <c:pt idx="9">
                  <c:v>68754.609999999971</c:v>
                </c:pt>
                <c:pt idx="10">
                  <c:v>74382.14</c:v>
                </c:pt>
                <c:pt idx="11">
                  <c:v>75606.540000000125</c:v>
                </c:pt>
                <c:pt idx="12">
                  <c:v>78800.249999999971</c:v>
                </c:pt>
                <c:pt idx="13">
                  <c:v>79940.86999999985</c:v>
                </c:pt>
                <c:pt idx="14">
                  <c:v>81659.530000000028</c:v>
                </c:pt>
                <c:pt idx="15">
                  <c:v>39563.369999999995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DA5-4238-93CE-89C5C0F342F7}"/>
            </c:ext>
          </c:extLst>
        </c:ser>
        <c:ser>
          <c:idx val="3"/>
          <c:order val="3"/>
          <c:tx>
            <c:strRef>
              <c:f>Current!$I$7:$I$8</c:f>
              <c:strCache>
                <c:ptCount val="1"/>
                <c:pt idx="0">
                  <c:v>Week-4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strRef>
              <c:f>Current!$E$9:$E$40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Current!$I$9:$I$40</c:f>
              <c:numCache>
                <c:formatCode>General</c:formatCode>
                <c:ptCount val="31"/>
                <c:pt idx="16">
                  <c:v>64882.900000000038</c:v>
                </c:pt>
                <c:pt idx="17">
                  <c:v>65592.229999999981</c:v>
                </c:pt>
                <c:pt idx="18">
                  <c:v>68702.409999999931</c:v>
                </c:pt>
                <c:pt idx="19">
                  <c:v>72132.400000000023</c:v>
                </c:pt>
                <c:pt idx="20">
                  <c:v>71773.509999999937</c:v>
                </c:pt>
                <c:pt idx="21">
                  <c:v>72758.069999999963</c:v>
                </c:pt>
                <c:pt idx="22">
                  <c:v>32535.709999999959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DA5-4238-93CE-89C5C0F342F7}"/>
            </c:ext>
          </c:extLst>
        </c:ser>
        <c:ser>
          <c:idx val="4"/>
          <c:order val="4"/>
          <c:tx>
            <c:strRef>
              <c:f>Current!$J$7:$J$8</c:f>
              <c:strCache>
                <c:ptCount val="1"/>
                <c:pt idx="0">
                  <c:v>Week-5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cat>
            <c:strRef>
              <c:f>Current!$E$9:$E$40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Current!$J$9:$J$40</c:f>
              <c:numCache>
                <c:formatCode>General</c:formatCode>
                <c:ptCount val="31"/>
                <c:pt idx="23">
                  <c:v>64207.649999999951</c:v>
                </c:pt>
                <c:pt idx="24">
                  <c:v>72034.329999999987</c:v>
                </c:pt>
                <c:pt idx="25">
                  <c:v>77874.119999999908</c:v>
                </c:pt>
                <c:pt idx="26">
                  <c:v>71156.65999999996</c:v>
                </c:pt>
                <c:pt idx="27">
                  <c:v>68511.849999999977</c:v>
                </c:pt>
                <c:pt idx="28">
                  <c:v>77298.519999999873</c:v>
                </c:pt>
                <c:pt idx="29">
                  <c:v>34159.669999999969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DA5-4238-93CE-89C5C0F342F7}"/>
            </c:ext>
          </c:extLst>
        </c:ser>
        <c:ser>
          <c:idx val="5"/>
          <c:order val="5"/>
          <c:tx>
            <c:strRef>
              <c:f>Current!$K$7:$K$8</c:f>
              <c:strCache>
                <c:ptCount val="1"/>
                <c:pt idx="0">
                  <c:v>Week-6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strRef>
              <c:f>Current!$E$9:$E$40</c:f>
              <c:strCache>
                <c:ptCount val="31"/>
                <c:pt idx="0">
                  <c:v>3-Aug</c:v>
                </c:pt>
                <c:pt idx="1">
                  <c:v>4-Aug</c:v>
                </c:pt>
                <c:pt idx="2">
                  <c:v>5-Aug</c:v>
                </c:pt>
                <c:pt idx="3">
                  <c:v>6-Aug</c:v>
                </c:pt>
                <c:pt idx="4">
                  <c:v>7-Aug</c:v>
                </c:pt>
                <c:pt idx="5">
                  <c:v>8-Aug</c:v>
                </c:pt>
                <c:pt idx="6">
                  <c:v>9-Aug</c:v>
                </c:pt>
                <c:pt idx="7">
                  <c:v>10-Aug</c:v>
                </c:pt>
                <c:pt idx="8">
                  <c:v>11-Aug</c:v>
                </c:pt>
                <c:pt idx="9">
                  <c:v>12-Aug</c:v>
                </c:pt>
                <c:pt idx="10">
                  <c:v>13-Aug</c:v>
                </c:pt>
                <c:pt idx="11">
                  <c:v>14-Aug</c:v>
                </c:pt>
                <c:pt idx="12">
                  <c:v>15-Aug</c:v>
                </c:pt>
                <c:pt idx="13">
                  <c:v>16-Aug</c:v>
                </c:pt>
                <c:pt idx="14">
                  <c:v>17-Aug</c:v>
                </c:pt>
                <c:pt idx="15">
                  <c:v>18-Aug</c:v>
                </c:pt>
                <c:pt idx="16">
                  <c:v>19-Aug</c:v>
                </c:pt>
                <c:pt idx="17">
                  <c:v>20-Aug</c:v>
                </c:pt>
                <c:pt idx="18">
                  <c:v>21-Aug</c:v>
                </c:pt>
                <c:pt idx="19">
                  <c:v>22-Aug</c:v>
                </c:pt>
                <c:pt idx="20">
                  <c:v>23-Aug</c:v>
                </c:pt>
                <c:pt idx="21">
                  <c:v>24-Aug</c:v>
                </c:pt>
                <c:pt idx="22">
                  <c:v>25-Aug</c:v>
                </c:pt>
                <c:pt idx="23">
                  <c:v>26-Aug</c:v>
                </c:pt>
                <c:pt idx="24">
                  <c:v>27-Aug</c:v>
                </c:pt>
                <c:pt idx="25">
                  <c:v>28-Aug</c:v>
                </c:pt>
                <c:pt idx="26">
                  <c:v>29-Aug</c:v>
                </c:pt>
                <c:pt idx="27">
                  <c:v>30-Aug</c:v>
                </c:pt>
                <c:pt idx="28">
                  <c:v>31-Aug</c:v>
                </c:pt>
                <c:pt idx="29">
                  <c:v>1-Sep</c:v>
                </c:pt>
                <c:pt idx="30">
                  <c:v>2-Sep</c:v>
                </c:pt>
              </c:strCache>
            </c:strRef>
          </c:cat>
          <c:val>
            <c:numRef>
              <c:f>Current!$K$9:$K$40</c:f>
              <c:numCache>
                <c:formatCode>General</c:formatCode>
                <c:ptCount val="31"/>
                <c:pt idx="30">
                  <c:v>40874.509999999937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DA5-4238-93CE-89C5C0F342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2303024"/>
        <c:axId val="172303984"/>
      </c:areaChart>
      <c:catAx>
        <c:axId val="17230302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303984"/>
        <c:crosses val="autoZero"/>
        <c:auto val="1"/>
        <c:lblAlgn val="ctr"/>
        <c:lblOffset val="100"/>
        <c:noMultiLvlLbl val="0"/>
      </c:catAx>
      <c:valAx>
        <c:axId val="172303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230302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accent2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noFill/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2399288617886177"/>
          <c:y val="0.23732260101010097"/>
          <c:w val="0.70038821138211382"/>
          <c:h val="0.6526344696969697"/>
        </c:manualLayout>
      </c:layout>
      <c:doughnutChart>
        <c:varyColors val="1"/>
        <c:ser>
          <c:idx val="0"/>
          <c:order val="0"/>
          <c:tx>
            <c:v>Average Current On Each Phase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944-4A3B-BE43-8402C32C0B7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944-4A3B-BE43-8402C32C0B7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944-4A3B-BE43-8402C32C0B70}"/>
              </c:ext>
            </c:extLst>
          </c:dPt>
          <c:dPt>
            <c:idx val="3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944-4A3B-BE43-8402C32C0B70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944-4A3B-BE43-8402C32C0B70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944-4A3B-BE43-8402C32C0B70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944-4A3B-BE43-8402C32C0B70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944-4A3B-BE43-8402C32C0B7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Current!$A$7:$D$7</c:f>
              <c:numCache>
                <c:formatCode>0.00</c:formatCode>
                <c:ptCount val="4"/>
                <c:pt idx="0">
                  <c:v>13.446614022548589</c:v>
                </c:pt>
                <c:pt idx="1">
                  <c:v>16.071252161482953</c:v>
                </c:pt>
                <c:pt idx="2">
                  <c:v>15.708277730385262</c:v>
                </c:pt>
                <c:pt idx="3" formatCode="General">
                  <c:v>54.82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944-4A3B-BE43-8402C32C0B7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280"/>
        <c:holeSize val="75"/>
      </c:doughnutChart>
      <c:pieChart>
        <c:varyColors val="1"/>
        <c:ser>
          <c:idx val="1"/>
          <c:order val="1"/>
          <c:tx>
            <c:v>TotalAverageCurrent</c:v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E37777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1944-4A3B-BE43-8402C32C0B70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1944-4A3B-BE43-8402C32C0B70}"/>
              </c:ext>
            </c:extLst>
          </c:dPt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1944-4A3B-BE43-8402C32C0B7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Current!$A$4:$B$4</c:f>
              <c:numCache>
                <c:formatCode>General</c:formatCode>
                <c:ptCount val="2"/>
                <c:pt idx="0" formatCode="0.00">
                  <c:v>45.226143914416802</c:v>
                </c:pt>
                <c:pt idx="1">
                  <c:v>54.77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1944-4A3B-BE43-8402C32C0B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9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2.7129679869777536E-3"/>
          <c:y val="3.8062512539781962E-2"/>
          <c:w val="0.98643748763051142"/>
          <c:h val="0.2276355513463724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050" b="1" i="0" u="none" strike="noStrike" kern="1200" baseline="0">
              <a:solidFill>
                <a:schemeClr val="accent2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noFill/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>
          <a:solidFill>
            <a:schemeClr val="accent2">
              <a:lumMod val="75000"/>
            </a:schemeClr>
          </a:solidFill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[Electrical.xlsx]Current!PivotTable9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Peak Current on Month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cap="all" spc="100" normalizeH="0" baseline="0">
              <a:solidFill>
                <a:schemeClr val="accent2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50800" dir="5400000" algn="ctr" rotWithShape="0">
              <a:schemeClr val="accent3">
                <a:lumMod val="60000"/>
                <a:lumOff val="40000"/>
              </a:scheme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50800" dir="5400000" algn="ctr" rotWithShape="0">
              <a:schemeClr val="accent3">
                <a:lumMod val="60000"/>
                <a:lumOff val="40000"/>
              </a:schemeClr>
            </a:outerShdw>
          </a:effectLst>
          <a:sp3d/>
        </c:spPr>
        <c:dLbl>
          <c:idx val="0"/>
          <c:layout>
            <c:manualLayout>
              <c:x val="4.1666666666666664E-2"/>
              <c:y val="-0.13888888888888898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50800" dir="5400000" algn="ctr" rotWithShape="0">
              <a:schemeClr val="accent3">
                <a:lumMod val="60000"/>
                <a:lumOff val="40000"/>
              </a:schemeClr>
            </a:outerShdw>
          </a:effectLst>
          <a:sp3d/>
        </c:spPr>
        <c:dLbl>
          <c:idx val="0"/>
          <c:layout>
            <c:manualLayout>
              <c:x val="0.1861111111111111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50800" dir="5400000" algn="ctr" rotWithShape="0">
              <a:schemeClr val="accent3">
                <a:lumMod val="60000"/>
                <a:lumOff val="40000"/>
              </a:scheme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50800" dir="5400000" algn="ctr" rotWithShape="0">
              <a:schemeClr val="accent3">
                <a:lumMod val="60000"/>
                <a:lumOff val="40000"/>
              </a:schemeClr>
            </a:outerShdw>
          </a:effectLst>
          <a:sp3d/>
        </c:spPr>
        <c:dLbl>
          <c:idx val="0"/>
          <c:layout>
            <c:manualLayout>
              <c:x val="0.1861111111111111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50800" dir="5400000" algn="ctr" rotWithShape="0">
              <a:schemeClr val="accent3">
                <a:lumMod val="60000"/>
                <a:lumOff val="40000"/>
              </a:schemeClr>
            </a:outerShdw>
          </a:effectLst>
          <a:sp3d/>
        </c:spPr>
        <c:dLbl>
          <c:idx val="0"/>
          <c:layout>
            <c:manualLayout>
              <c:x val="4.1666666666666664E-2"/>
              <c:y val="-0.13888888888888898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50800" dir="6000000" algn="ctr" rotWithShape="0">
              <a:schemeClr val="accent2">
                <a:lumMod val="50000"/>
              </a:scheme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50800" dir="6000000" algn="ctr" rotWithShape="0">
              <a:schemeClr val="accent2">
                <a:lumMod val="50000"/>
              </a:schemeClr>
            </a:outerShdw>
          </a:effectLst>
          <a:sp3d/>
        </c:spPr>
        <c:dLbl>
          <c:idx val="0"/>
          <c:layout>
            <c:manualLayout>
              <c:x val="0.1861111111111111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50800" dir="6000000" algn="ctr" rotWithShape="0">
              <a:schemeClr val="accent2">
                <a:lumMod val="50000"/>
              </a:schemeClr>
            </a:outerShdw>
          </a:effectLst>
          <a:sp3d/>
        </c:spPr>
        <c:dLbl>
          <c:idx val="0"/>
          <c:layout>
            <c:manualLayout>
              <c:x val="4.1666666666666664E-2"/>
              <c:y val="-0.13888888888888898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50800" dir="6000000" algn="ctr" rotWithShape="0">
              <a:schemeClr val="accent2">
                <a:lumMod val="50000"/>
              </a:scheme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50800" dir="6000000" algn="ctr" rotWithShape="0">
              <a:schemeClr val="accent2">
                <a:lumMod val="50000"/>
              </a:schemeClr>
            </a:outerShdw>
          </a:effectLst>
          <a:sp3d/>
        </c:spPr>
        <c:dLbl>
          <c:idx val="0"/>
          <c:layout>
            <c:manualLayout>
              <c:x val="0.1861111111111111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50800" dir="6000000" algn="ctr" rotWithShape="0">
              <a:schemeClr val="accent2">
                <a:lumMod val="50000"/>
              </a:schemeClr>
            </a:outerShdw>
          </a:effectLst>
          <a:sp3d/>
        </c:spPr>
        <c:dLbl>
          <c:idx val="0"/>
          <c:layout>
            <c:manualLayout>
              <c:x val="4.1666666666666664E-2"/>
              <c:y val="-0.13888888888888898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50800" dir="6000000" algn="ctr" rotWithShape="0">
              <a:schemeClr val="accent2">
                <a:lumMod val="50000"/>
              </a:scheme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50800" dir="6000000" algn="ctr" rotWithShape="0">
              <a:schemeClr val="accent2">
                <a:lumMod val="50000"/>
              </a:schemeClr>
            </a:outerShdw>
          </a:effectLst>
          <a:sp3d/>
        </c:spPr>
        <c:dLbl>
          <c:idx val="0"/>
          <c:layout>
            <c:manualLayout>
              <c:x val="0.1861111111111111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50800" dir="6000000" algn="ctr" rotWithShape="0">
              <a:schemeClr val="accent2">
                <a:lumMod val="50000"/>
              </a:schemeClr>
            </a:outerShdw>
          </a:effectLst>
          <a:sp3d/>
        </c:spPr>
        <c:dLbl>
          <c:idx val="0"/>
          <c:layout>
            <c:manualLayout>
              <c:x val="4.1666666666666664E-2"/>
              <c:y val="-0.13888888888888898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"/>
          <c:y val="0.12782518088766534"/>
          <c:w val="1"/>
          <c:h val="0.68592823471852571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Current!$F$44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50800" dir="6000000" algn="ctr" rotWithShape="0">
                <a:schemeClr val="accent2">
                  <a:lumMod val="50000"/>
                </a:schemeClr>
              </a:outerShdw>
            </a:effectLst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15DB-4F77-91B0-C6948E16FB9E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15DB-4F77-91B0-C6948E16FB9E}"/>
              </c:ext>
            </c:extLst>
          </c:dPt>
          <c:dLbls>
            <c:dLbl>
              <c:idx val="0"/>
              <c:layout>
                <c:manualLayout>
                  <c:x val="0.18611111111111112"/>
                  <c:y val="-7.87037037037037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5DB-4F77-91B0-C6948E16FB9E}"/>
                </c:ext>
              </c:extLst>
            </c:dLbl>
            <c:dLbl>
              <c:idx val="1"/>
              <c:layout>
                <c:manualLayout>
                  <c:x val="4.1666666666666664E-2"/>
                  <c:y val="-0.1388888888888889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5DB-4F77-91B0-C6948E16FB9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Current!$E$45:$E$47</c:f>
              <c:strCache>
                <c:ptCount val="2"/>
                <c:pt idx="0">
                  <c:v>Aug</c:v>
                </c:pt>
                <c:pt idx="1">
                  <c:v>Sep</c:v>
                </c:pt>
              </c:strCache>
            </c:strRef>
          </c:cat>
          <c:val>
            <c:numRef>
              <c:f>Current!$F$45:$F$47</c:f>
              <c:numCache>
                <c:formatCode>General</c:formatCode>
                <c:ptCount val="2"/>
                <c:pt idx="0">
                  <c:v>445.82</c:v>
                </c:pt>
                <c:pt idx="1">
                  <c:v>350.81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5DB-4F77-91B0-C6948E16FB9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pyramid"/>
        <c:axId val="1216406048"/>
        <c:axId val="1216412768"/>
        <c:axId val="0"/>
      </c:bar3DChart>
      <c:catAx>
        <c:axId val="12164060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6412768"/>
        <c:crosses val="autoZero"/>
        <c:auto val="1"/>
        <c:lblAlgn val="ctr"/>
        <c:lblOffset val="100"/>
        <c:noMultiLvlLbl val="0"/>
      </c:catAx>
      <c:valAx>
        <c:axId val="121641276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216406048"/>
        <c:crosses val="autoZero"/>
        <c:crossBetween val="between"/>
      </c:valAx>
      <c:spPr>
        <a:noFill/>
        <a:ln cmpd="sng">
          <a:solidFill>
            <a:schemeClr val="accent6">
              <a:lumMod val="40000"/>
              <a:lumOff val="60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noFill/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>
          <a:solidFill>
            <a:schemeClr val="accent2">
              <a:lumMod val="75000"/>
            </a:schemeClr>
          </a:solidFill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 algn="ctr" rtl="0">
              <a:def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 b="1" i="0" u="none" strike="noStrike" kern="1200" cap="all" spc="100" normalizeH="0" baseline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rPr>
              <a:t>Peak Current on 08-10</a:t>
            </a:r>
          </a:p>
        </c:rich>
      </c:tx>
      <c:layout>
        <c:manualLayout>
          <c:xMode val="edge"/>
          <c:yMode val="edge"/>
          <c:x val="0.13148189289996462"/>
          <c:y val="3.4282967012329454E-2"/>
        </c:manualLayout>
      </c:layout>
      <c:overlay val="0"/>
      <c:spPr>
        <a:noFill/>
        <a:ln w="0">
          <a:solidFill>
            <a:schemeClr val="accent6">
              <a:lumMod val="40000"/>
              <a:lumOff val="60000"/>
            </a:schemeClr>
          </a:solidFill>
          <a:bevel/>
        </a:ln>
        <a:effectLst/>
      </c:spPr>
      <c:txPr>
        <a:bodyPr rot="0" spcFirstLastPara="1" vertOverflow="ellipsis" vert="horz" wrap="square" anchor="ctr" anchorCtr="0"/>
        <a:lstStyle/>
        <a:p>
          <a:pPr algn="ctr" rtl="0">
            <a:defRPr lang="en-US" sz="1600" b="1" i="0" u="none" strike="noStrike" kern="1200" cap="all" spc="100" normalizeH="0" baseline="0">
              <a:solidFill>
                <a:schemeClr val="accent2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068594319192964"/>
          <c:y val="0.53531852167872707"/>
          <c:w val="0.71569568299433939"/>
          <c:h val="0.37236297305132116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Current!$E$5</c:f>
              <c:strCache>
                <c:ptCount val="1"/>
                <c:pt idx="0">
                  <c:v>9-Aug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4.3631566350328201E-2"/>
                  <c:y val="1.362905155752157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508014580501385"/>
                      <c:h val="0.5736467800560830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1FE0-4B62-85DA-B02FE0167EE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Current!$F$5</c:f>
              <c:numCache>
                <c:formatCode>0</c:formatCode>
                <c:ptCount val="1"/>
                <c:pt idx="0">
                  <c:v>86540.989999999903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FE0-4B62-85DA-B02FE0167EE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72301104"/>
        <c:axId val="172312144"/>
      </c:barChart>
      <c:catAx>
        <c:axId val="172301104"/>
        <c:scaling>
          <c:orientation val="minMax"/>
        </c:scaling>
        <c:delete val="1"/>
        <c:axPos val="l"/>
        <c:majorTickMark val="none"/>
        <c:minorTickMark val="none"/>
        <c:tickLblPos val="nextTo"/>
        <c:crossAx val="172312144"/>
        <c:crosses val="autoZero"/>
        <c:auto val="1"/>
        <c:lblAlgn val="ctr"/>
        <c:lblOffset val="100"/>
        <c:noMultiLvlLbl val="0"/>
      </c:catAx>
      <c:valAx>
        <c:axId val="172312144"/>
        <c:scaling>
          <c:orientation val="minMax"/>
        </c:scaling>
        <c:delete val="1"/>
        <c:axPos val="b"/>
        <c:numFmt formatCode="0" sourceLinked="1"/>
        <c:majorTickMark val="none"/>
        <c:minorTickMark val="none"/>
        <c:tickLblPos val="nextTo"/>
        <c:crossAx val="172301104"/>
        <c:crosses val="autoZero"/>
        <c:crossBetween val="between"/>
      </c:valAx>
      <c:spPr>
        <a:solidFill>
          <a:schemeClr val="accent6">
            <a:lumMod val="40000"/>
            <a:lumOff val="60000"/>
          </a:schemeClr>
        </a:solidFill>
        <a:ln>
          <a:solidFill>
            <a:schemeClr val="accent6">
              <a:lumMod val="40000"/>
              <a:lumOff val="60000"/>
            </a:schemeClr>
          </a:solidFill>
        </a:ln>
        <a:effectLst>
          <a:glow rad="165100">
            <a:schemeClr val="accent6">
              <a:lumMod val="40000"/>
              <a:lumOff val="60000"/>
              <a:alpha val="51000"/>
            </a:schemeClr>
          </a:glow>
          <a:outerShdw blurRad="63500" sx="102000" sy="102000" algn="ctr" rotWithShape="0">
            <a:prstClr val="black">
              <a:alpha val="40000"/>
            </a:prstClr>
          </a:outerShdw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40000"/>
        <a:lumOff val="60000"/>
      </a:schemeClr>
    </a:solidFill>
    <a:ln w="9525" cap="flat" cmpd="sng" algn="ctr">
      <a:noFill/>
      <a:round/>
    </a:ln>
    <a:effectLst>
      <a:glow rad="139700">
        <a:schemeClr val="accent6">
          <a:lumMod val="60000"/>
          <a:lumOff val="40000"/>
          <a:alpha val="40000"/>
        </a:schemeClr>
      </a:glow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8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defRPr sz="900" kern="1200" spc="3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lt1">
            <a:lumMod val="85000"/>
          </a:schemeClr>
        </a:solidFill>
        <a:round/>
      </a:ln>
    </cs:spPr>
    <cs:defRPr sz="1000" kern="1200"/>
  </cs:chartArea>
  <cs:dataLabel>
    <cs:lnRef idx="0"/>
    <cs:fillRef idx="0">
      <cs:styleClr val="0"/>
    </cs:fillRef>
    <cs:effectRef idx="0"/>
    <cs:fontRef idx="minor">
      <a:schemeClr val="lt1"/>
    </cs:fontRef>
    <cs:spPr>
      <a:solidFill>
        <a:schemeClr val="phClr"/>
      </a:solidFill>
    </cs:spPr>
    <cs:defRPr sz="900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25400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5">
  <cs:axisTitle>
    <cs:lnRef idx="0"/>
    <cs:fillRef idx="0"/>
    <cs:effectRef idx="0"/>
    <cs:fontRef idx="minor">
      <a:schemeClr val="lt1"/>
    </cs:fontRef>
    <cs:defRPr sz="900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9525" cap="flat" cmpd="sng" algn="ctr">
        <a:solidFill>
          <a:schemeClr val="phClr">
            <a:lumMod val="40000"/>
            <a:lumOff val="60000"/>
            <a:alpha val="25000"/>
          </a:schemeClr>
        </a:solidFill>
        <a:round/>
      </a:ln>
    </cs:spPr>
    <cs:defRPr sz="900" kern="1200"/>
  </cs:categoryAxis>
  <cs:chartArea>
    <cs:lnRef idx="0">
      <cs:styleClr val="0"/>
    </cs:lnRef>
    <cs:fillRef idx="0">
      <cs:styleClr val="0"/>
    </cs:fillRef>
    <cs:effectRef idx="0"/>
    <cs:fontRef idx="minor">
      <a:schemeClr val="lt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tx1"/>
    </cs:fontRef>
    <cs:spPr>
      <a:gradFill>
        <a:gsLst>
          <a:gs pos="0">
            <a:schemeClr val="lt1">
              <a:alpha val="50000"/>
            </a:schemeClr>
          </a:gs>
          <a:gs pos="100000">
            <a:schemeClr val="lt1">
              <a:alpha val="0"/>
            </a:schemeClr>
          </a:gs>
        </a:gsLst>
        <a:lin ang="5400000" scaled="0"/>
      </a:gradFill>
      <a:ln>
        <a:solidFill>
          <a:schemeClr val="phClr"/>
        </a:solidFill>
      </a:ln>
      <a:effectLst>
        <a:innerShdw dist="38100" dir="16200000">
          <a:schemeClr val="lt1"/>
        </a:innerShdw>
      </a:effectLst>
    </cs:spPr>
  </cs:dataPoint>
  <cs:dataPoint3D>
    <cs:lnRef idx="0">
      <cs:styleClr val="auto"/>
    </cs:lnRef>
    <cs:fillRef idx="0"/>
    <cs:effectRef idx="0"/>
    <cs:fontRef idx="minor">
      <a:schemeClr val="lt1"/>
    </cs:fontRef>
    <cs:spPr>
      <a:gradFill>
        <a:gsLst>
          <a:gs pos="0">
            <a:schemeClr val="lt1">
              <a:alpha val="50000"/>
            </a:schemeClr>
          </a:gs>
          <a:gs pos="100000">
            <a:schemeClr val="lt1">
              <a:alpha val="0"/>
            </a:schemeClr>
          </a:gs>
        </a:gsLst>
        <a:lin ang="5400000" scaled="0"/>
      </a:gradFill>
      <a:ln>
        <a:solidFill>
          <a:schemeClr val="phClr"/>
        </a:solidFill>
      </a:ln>
      <a:effectLst>
        <a:innerShdw dist="38100" dir="16200000">
          <a:schemeClr val="lt1"/>
        </a:innerShdw>
      </a:effectLst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lt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40000"/>
            <a:lumOff val="60000"/>
            <a:alpha val="25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lt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 cap="flat" cmpd="sng" algn="ctr">
        <a:gradFill>
          <a:gsLst>
            <a:gs pos="0">
              <a:schemeClr val="lt1"/>
            </a:gs>
            <a:gs pos="5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lt1"/>
    </cs:fontRef>
  </cs:floor>
  <cs:gridlineMajor>
    <cs:lnRef idx="0">
      <cs:styleClr val="0"/>
    </cs:lnRef>
    <cs:fillRef idx="0"/>
    <cs:effectRef idx="0"/>
    <cs:fontRef idx="minor">
      <a:schemeClr val="lt1"/>
    </cs:fontRef>
    <cs:spPr>
      <a:ln>
        <a:solidFill>
          <a:schemeClr val="phClr">
            <a:lumMod val="40000"/>
            <a:lumOff val="60000"/>
            <a:alpha val="25000"/>
          </a:schemeClr>
        </a:solidFill>
      </a:ln>
    </cs:spPr>
  </cs:gridlineMajor>
  <cs:gridlineMinor>
    <cs:lnRef idx="0">
      <cs:styleClr val="0"/>
    </cs:lnRef>
    <cs:fillRef idx="0"/>
    <cs:effectRef idx="0"/>
    <cs:fontRef idx="minor">
      <a:schemeClr val="lt1"/>
    </cs:fontRef>
    <cs:spPr>
      <a:ln>
        <a:solidFill>
          <a:schemeClr val="phClr">
            <a:lumMod val="40000"/>
            <a:lumOff val="60000"/>
            <a:alpha val="25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</cs:hiLoLine>
  <cs:leaderLin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9525" cap="flat" cmpd="sng" algn="ctr">
        <a:solidFill>
          <a:schemeClr val="phClr">
            <a:lumMod val="40000"/>
            <a:lumOff val="60000"/>
            <a:alpha val="25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lt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lt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  <cs:bodyPr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023A0-2B54-4E79-AA20-143385AB9A6C}" type="datetimeFigureOut">
              <a:rPr lang="en-US" smtClean="0"/>
              <a:t>10/1/2024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8DEA9-6F4F-4540-9E5D-C6F39079A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59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9AFCD-CC86-4465-AD95-85D2B9349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07509-85B2-495C-82A8-989CA9862B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B0AA9-8E90-484A-ADD9-31AA1A5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8E9EE-6889-428D-B6A1-8BAC3E3F5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1D2A5-6CD9-436C-958A-CC73AA34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63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58F3-6311-4BBF-9C0A-1ADA7A27E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818"/>
            <a:ext cx="10515600" cy="498598"/>
          </a:xfrm>
        </p:spPr>
        <p:txBody>
          <a:bodyPr lIns="0" tIns="0" rIns="0" bIns="0" anchor="t">
            <a:spAutoFit/>
          </a:bodyPr>
          <a:lstStyle>
            <a:lvl1pPr algn="ctr">
              <a:defRPr sz="36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86F3C5-5D77-43F9-92A6-DE0777BBB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3187" y="6509710"/>
            <a:ext cx="1561696" cy="276999"/>
          </a:xfrm>
        </p:spPr>
        <p:txBody>
          <a:bodyPr>
            <a:sp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B4FB46-0511-4A20-A9DA-85B06B5DF611}"/>
              </a:ext>
            </a:extLst>
          </p:cNvPr>
          <p:cNvSpPr/>
          <p:nvPr userDrawn="1"/>
        </p:nvSpPr>
        <p:spPr>
          <a:xfrm>
            <a:off x="0" y="6511448"/>
            <a:ext cx="10263189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83AD1-0683-4B68-832E-79E5AC88DF1C}"/>
              </a:ext>
            </a:extLst>
          </p:cNvPr>
          <p:cNvSpPr/>
          <p:nvPr userDrawn="1"/>
        </p:nvSpPr>
        <p:spPr>
          <a:xfrm>
            <a:off x="11620500" y="525817"/>
            <a:ext cx="571500" cy="492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B2F141-1AB9-4751-90A0-65BD481D8563}"/>
              </a:ext>
            </a:extLst>
          </p:cNvPr>
          <p:cNvSpPr/>
          <p:nvPr userDrawn="1"/>
        </p:nvSpPr>
        <p:spPr>
          <a:xfrm>
            <a:off x="11824884" y="6511448"/>
            <a:ext cx="367116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4255E-A54B-4118-B827-E0382D3A0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7650" y="589475"/>
            <a:ext cx="419100" cy="365125"/>
          </a:xfrm>
        </p:spPr>
        <p:txBody>
          <a:bodyPr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0FD50806-BABF-4915-9689-3B9956D1C7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33619BB-9A09-40D9-A9F1-A026ABABCFBF}"/>
              </a:ext>
            </a:extLst>
          </p:cNvPr>
          <p:cNvGrpSpPr/>
          <p:nvPr userDrawn="1"/>
        </p:nvGrpSpPr>
        <p:grpSpPr>
          <a:xfrm>
            <a:off x="334126" y="6577411"/>
            <a:ext cx="1084573" cy="141598"/>
            <a:chOff x="334126" y="6490192"/>
            <a:chExt cx="1084573" cy="141598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606B9428-3B49-42EA-ACD3-FF049EF21512}"/>
                </a:ext>
              </a:extLst>
            </p:cNvPr>
            <p:cNvSpPr/>
            <p:nvPr/>
          </p:nvSpPr>
          <p:spPr>
            <a:xfrm rot="18900000" flipH="1">
              <a:off x="33412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rgbClr val="CE29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A069E56F-ACCE-4A35-B24D-58EA37E4CEA1}"/>
                </a:ext>
              </a:extLst>
            </p:cNvPr>
            <p:cNvSpPr/>
            <p:nvPr/>
          </p:nvSpPr>
          <p:spPr>
            <a:xfrm rot="18900000" flipH="1">
              <a:off x="64845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5465AED1-A4C5-416C-90F3-39CC10CEEAF1}"/>
                </a:ext>
              </a:extLst>
            </p:cNvPr>
            <p:cNvSpPr/>
            <p:nvPr/>
          </p:nvSpPr>
          <p:spPr>
            <a:xfrm rot="18900000" flipH="1">
              <a:off x="96277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411431DD-99C5-48BB-92EB-730E9F76D556}"/>
                </a:ext>
              </a:extLst>
            </p:cNvPr>
            <p:cNvSpPr/>
            <p:nvPr/>
          </p:nvSpPr>
          <p:spPr>
            <a:xfrm rot="18900000" flipH="1">
              <a:off x="127710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63828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7129C65-954E-43EB-9F6A-C97D1F580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3187" y="6509710"/>
            <a:ext cx="1561696" cy="276999"/>
          </a:xfrm>
        </p:spPr>
        <p:txBody>
          <a:bodyPr>
            <a:sp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9F7F1-EEC7-46BD-A1BF-A84E2080AB06}"/>
              </a:ext>
            </a:extLst>
          </p:cNvPr>
          <p:cNvSpPr/>
          <p:nvPr userDrawn="1"/>
        </p:nvSpPr>
        <p:spPr>
          <a:xfrm>
            <a:off x="0" y="6511448"/>
            <a:ext cx="10263189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97E84-B24C-45E1-B5E2-2055DC460E2B}"/>
              </a:ext>
            </a:extLst>
          </p:cNvPr>
          <p:cNvSpPr/>
          <p:nvPr userDrawn="1"/>
        </p:nvSpPr>
        <p:spPr>
          <a:xfrm>
            <a:off x="11620500" y="525817"/>
            <a:ext cx="571500" cy="492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86CD30-C1F7-4F1C-A2BE-296375984BEE}"/>
              </a:ext>
            </a:extLst>
          </p:cNvPr>
          <p:cNvSpPr/>
          <p:nvPr userDrawn="1"/>
        </p:nvSpPr>
        <p:spPr>
          <a:xfrm>
            <a:off x="11824884" y="6511448"/>
            <a:ext cx="367116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BA262D7-A96F-4408-8F02-4886014BC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7650" y="589475"/>
            <a:ext cx="419100" cy="365125"/>
          </a:xfrm>
        </p:spPr>
        <p:txBody>
          <a:bodyPr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0FD50806-BABF-4915-9689-3B9956D1C7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5309FA6-F672-455E-955D-B63C2E15B767}"/>
              </a:ext>
            </a:extLst>
          </p:cNvPr>
          <p:cNvGrpSpPr/>
          <p:nvPr userDrawn="1"/>
        </p:nvGrpSpPr>
        <p:grpSpPr>
          <a:xfrm>
            <a:off x="334126" y="6577411"/>
            <a:ext cx="1084573" cy="141598"/>
            <a:chOff x="334126" y="6490192"/>
            <a:chExt cx="1084573" cy="141598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4FEBCF0-94B1-404B-8C9F-2DCA574C8B2D}"/>
                </a:ext>
              </a:extLst>
            </p:cNvPr>
            <p:cNvSpPr/>
            <p:nvPr/>
          </p:nvSpPr>
          <p:spPr>
            <a:xfrm rot="18900000" flipH="1">
              <a:off x="33412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rgbClr val="CE29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76D0EC6-9588-45EE-90D4-6E4C69D39683}"/>
                </a:ext>
              </a:extLst>
            </p:cNvPr>
            <p:cNvSpPr/>
            <p:nvPr/>
          </p:nvSpPr>
          <p:spPr>
            <a:xfrm rot="18900000" flipH="1">
              <a:off x="64845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987DA7BA-10C8-4993-9A03-3A5333A3916C}"/>
                </a:ext>
              </a:extLst>
            </p:cNvPr>
            <p:cNvSpPr/>
            <p:nvPr/>
          </p:nvSpPr>
          <p:spPr>
            <a:xfrm rot="18900000" flipH="1">
              <a:off x="96277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9BB0092-77B4-406B-A737-5C223E99A5A5}"/>
                </a:ext>
              </a:extLst>
            </p:cNvPr>
            <p:cNvSpPr/>
            <p:nvPr/>
          </p:nvSpPr>
          <p:spPr>
            <a:xfrm rot="18900000" flipH="1">
              <a:off x="127710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381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784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759117-0F16-48ED-9718-C5D09846F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745ED-7A57-4683-810C-5E5003926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5B1BF-AD50-4239-805D-33B3AEE528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79871-3CD6-4A1B-A275-2552C7EBCF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Logo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81636-41B2-41A0-9EEE-E0104F888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50806-BABF-4915-9689-3B9956D1C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63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C9681D9-380A-4EAF-91DB-E07432FF9C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48" b="5877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564789-A474-46BE-A2F2-4F27C6E39F3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E70207C-E81D-4E79-9654-07E51237BC3C}"/>
              </a:ext>
            </a:extLst>
          </p:cNvPr>
          <p:cNvSpPr/>
          <p:nvPr/>
        </p:nvSpPr>
        <p:spPr>
          <a:xfrm rot="18900000">
            <a:off x="9999285" y="328273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2C300DA-4EC9-46EA-916D-25BEDAE0F239}"/>
              </a:ext>
            </a:extLst>
          </p:cNvPr>
          <p:cNvSpPr/>
          <p:nvPr/>
        </p:nvSpPr>
        <p:spPr>
          <a:xfrm rot="18900000">
            <a:off x="966781" y="4176660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A111C5-A78D-479B-8C31-7C75D54750E4}"/>
              </a:ext>
            </a:extLst>
          </p:cNvPr>
          <p:cNvSpPr/>
          <p:nvPr/>
        </p:nvSpPr>
        <p:spPr>
          <a:xfrm>
            <a:off x="360470" y="297509"/>
            <a:ext cx="11471060" cy="6262983"/>
          </a:xfrm>
          <a:prstGeom prst="rect">
            <a:avLst/>
          </a:prstGeom>
          <a:noFill/>
          <a:ln>
            <a:solidFill>
              <a:srgbClr val="CE29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907CD1A-2477-48CA-8693-2133EA1C329A}"/>
              </a:ext>
            </a:extLst>
          </p:cNvPr>
          <p:cNvGrpSpPr/>
          <p:nvPr/>
        </p:nvGrpSpPr>
        <p:grpSpPr>
          <a:xfrm>
            <a:off x="4167698" y="1224091"/>
            <a:ext cx="3856603" cy="4409819"/>
            <a:chOff x="4167698" y="1500698"/>
            <a:chExt cx="3856603" cy="4409819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485D1319-7BD4-47DE-B3DF-55B655BB34C4}"/>
                </a:ext>
              </a:extLst>
            </p:cNvPr>
            <p:cNvSpPr/>
            <p:nvPr/>
          </p:nvSpPr>
          <p:spPr>
            <a:xfrm rot="18900000">
              <a:off x="4167698" y="1500698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3A6B26EE-CB0C-4C1C-981C-B7972827533E}"/>
                </a:ext>
              </a:extLst>
            </p:cNvPr>
            <p:cNvSpPr/>
            <p:nvPr/>
          </p:nvSpPr>
          <p:spPr>
            <a:xfrm rot="18900000">
              <a:off x="4167699" y="2053915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AD3AC05-2DFE-4FEA-BD0F-67495472A283}"/>
              </a:ext>
            </a:extLst>
          </p:cNvPr>
          <p:cNvSpPr txBox="1"/>
          <p:nvPr/>
        </p:nvSpPr>
        <p:spPr>
          <a:xfrm>
            <a:off x="1162049" y="2648792"/>
            <a:ext cx="10725151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AE" sz="4800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</a:rPr>
              <a:t>3 Phase Electricity Measurement System </a:t>
            </a:r>
            <a:endParaRPr lang="en-US" sz="4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Freeform 29">
            <a:extLst>
              <a:ext uri="{FF2B5EF4-FFF2-40B4-BE49-F238E27FC236}">
                <a16:creationId xmlns:a16="http://schemas.microsoft.com/office/drawing/2014/main" id="{67C7320D-C0D5-4F16-AE9B-39B0CB6441BC}"/>
              </a:ext>
            </a:extLst>
          </p:cNvPr>
          <p:cNvSpPr>
            <a:spLocks noEditPoints="1"/>
          </p:cNvSpPr>
          <p:nvPr/>
        </p:nvSpPr>
        <p:spPr bwMode="auto">
          <a:xfrm>
            <a:off x="5819775" y="2655893"/>
            <a:ext cx="552450" cy="394256"/>
          </a:xfrm>
          <a:custGeom>
            <a:avLst/>
            <a:gdLst>
              <a:gd name="T0" fmla="*/ 0 w 96"/>
              <a:gd name="T1" fmla="*/ 48 h 68"/>
              <a:gd name="T2" fmla="*/ 2 w 96"/>
              <a:gd name="T3" fmla="*/ 68 h 68"/>
              <a:gd name="T4" fmla="*/ 96 w 96"/>
              <a:gd name="T5" fmla="*/ 66 h 68"/>
              <a:gd name="T6" fmla="*/ 48 w 96"/>
              <a:gd name="T7" fmla="*/ 0 h 68"/>
              <a:gd name="T8" fmla="*/ 61 w 96"/>
              <a:gd name="T9" fmla="*/ 12 h 68"/>
              <a:gd name="T10" fmla="*/ 64 w 96"/>
              <a:gd name="T11" fmla="*/ 14 h 68"/>
              <a:gd name="T12" fmla="*/ 59 w 96"/>
              <a:gd name="T13" fmla="*/ 22 h 68"/>
              <a:gd name="T14" fmla="*/ 58 w 96"/>
              <a:gd name="T15" fmla="*/ 19 h 68"/>
              <a:gd name="T16" fmla="*/ 48 w 96"/>
              <a:gd name="T17" fmla="*/ 8 h 68"/>
              <a:gd name="T18" fmla="*/ 50 w 96"/>
              <a:gd name="T19" fmla="*/ 18 h 68"/>
              <a:gd name="T20" fmla="*/ 46 w 96"/>
              <a:gd name="T21" fmla="*/ 18 h 68"/>
              <a:gd name="T22" fmla="*/ 18 w 96"/>
              <a:gd name="T23" fmla="*/ 52 h 68"/>
              <a:gd name="T24" fmla="*/ 8 w 96"/>
              <a:gd name="T25" fmla="*/ 50 h 68"/>
              <a:gd name="T26" fmla="*/ 18 w 96"/>
              <a:gd name="T27" fmla="*/ 48 h 68"/>
              <a:gd name="T28" fmla="*/ 18 w 96"/>
              <a:gd name="T29" fmla="*/ 52 h 68"/>
              <a:gd name="T30" fmla="*/ 20 w 96"/>
              <a:gd name="T31" fmla="*/ 38 h 68"/>
              <a:gd name="T32" fmla="*/ 12 w 96"/>
              <a:gd name="T33" fmla="*/ 35 h 68"/>
              <a:gd name="T34" fmla="*/ 14 w 96"/>
              <a:gd name="T35" fmla="*/ 31 h 68"/>
              <a:gd name="T36" fmla="*/ 22 w 96"/>
              <a:gd name="T37" fmla="*/ 37 h 68"/>
              <a:gd name="T38" fmla="*/ 27 w 96"/>
              <a:gd name="T39" fmla="*/ 29 h 68"/>
              <a:gd name="T40" fmla="*/ 20 w 96"/>
              <a:gd name="T41" fmla="*/ 22 h 68"/>
              <a:gd name="T42" fmla="*/ 23 w 96"/>
              <a:gd name="T43" fmla="*/ 20 h 68"/>
              <a:gd name="T44" fmla="*/ 28 w 96"/>
              <a:gd name="T45" fmla="*/ 28 h 68"/>
              <a:gd name="T46" fmla="*/ 37 w 96"/>
              <a:gd name="T47" fmla="*/ 22 h 68"/>
              <a:gd name="T48" fmla="*/ 32 w 96"/>
              <a:gd name="T49" fmla="*/ 14 h 68"/>
              <a:gd name="T50" fmla="*/ 35 w 96"/>
              <a:gd name="T51" fmla="*/ 12 h 68"/>
              <a:gd name="T52" fmla="*/ 37 w 96"/>
              <a:gd name="T53" fmla="*/ 22 h 68"/>
              <a:gd name="T54" fmla="*/ 48 w 96"/>
              <a:gd name="T55" fmla="*/ 56 h 68"/>
              <a:gd name="T56" fmla="*/ 48 w 96"/>
              <a:gd name="T57" fmla="*/ 40 h 68"/>
              <a:gd name="T58" fmla="*/ 71 w 96"/>
              <a:gd name="T59" fmla="*/ 22 h 68"/>
              <a:gd name="T60" fmla="*/ 73 w 96"/>
              <a:gd name="T61" fmla="*/ 25 h 68"/>
              <a:gd name="T62" fmla="*/ 56 w 96"/>
              <a:gd name="T63" fmla="*/ 48 h 68"/>
              <a:gd name="T64" fmla="*/ 75 w 96"/>
              <a:gd name="T65" fmla="*/ 35 h 68"/>
              <a:gd name="T66" fmla="*/ 85 w 96"/>
              <a:gd name="T67" fmla="*/ 33 h 68"/>
              <a:gd name="T68" fmla="*/ 76 w 96"/>
              <a:gd name="T69" fmla="*/ 38 h 68"/>
              <a:gd name="T70" fmla="*/ 74 w 96"/>
              <a:gd name="T71" fmla="*/ 37 h 68"/>
              <a:gd name="T72" fmla="*/ 86 w 96"/>
              <a:gd name="T73" fmla="*/ 52 h 68"/>
              <a:gd name="T74" fmla="*/ 76 w 96"/>
              <a:gd name="T75" fmla="*/ 50 h 68"/>
              <a:gd name="T76" fmla="*/ 78 w 96"/>
              <a:gd name="T77" fmla="*/ 48 h 68"/>
              <a:gd name="T78" fmla="*/ 88 w 96"/>
              <a:gd name="T79" fmla="*/ 5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96" h="68">
                <a:moveTo>
                  <a:pt x="48" y="0"/>
                </a:moveTo>
                <a:cubicBezTo>
                  <a:pt x="22" y="0"/>
                  <a:pt x="0" y="21"/>
                  <a:pt x="0" y="48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67"/>
                  <a:pt x="1" y="68"/>
                  <a:pt x="2" y="68"/>
                </a:cubicBezTo>
                <a:cubicBezTo>
                  <a:pt x="94" y="68"/>
                  <a:pt x="94" y="68"/>
                  <a:pt x="94" y="68"/>
                </a:cubicBezTo>
                <a:cubicBezTo>
                  <a:pt x="95" y="68"/>
                  <a:pt x="96" y="67"/>
                  <a:pt x="96" y="66"/>
                </a:cubicBezTo>
                <a:cubicBezTo>
                  <a:pt x="96" y="48"/>
                  <a:pt x="96" y="48"/>
                  <a:pt x="96" y="48"/>
                </a:cubicBezTo>
                <a:cubicBezTo>
                  <a:pt x="96" y="21"/>
                  <a:pt x="74" y="0"/>
                  <a:pt x="48" y="0"/>
                </a:cubicBezTo>
                <a:close/>
                <a:moveTo>
                  <a:pt x="58" y="19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11"/>
                  <a:pt x="62" y="10"/>
                  <a:pt x="63" y="11"/>
                </a:cubicBezTo>
                <a:cubicBezTo>
                  <a:pt x="64" y="11"/>
                  <a:pt x="65" y="12"/>
                  <a:pt x="64" y="14"/>
                </a:cubicBezTo>
                <a:cubicBezTo>
                  <a:pt x="61" y="21"/>
                  <a:pt x="61" y="21"/>
                  <a:pt x="61" y="21"/>
                </a:cubicBezTo>
                <a:cubicBezTo>
                  <a:pt x="61" y="22"/>
                  <a:pt x="60" y="22"/>
                  <a:pt x="59" y="22"/>
                </a:cubicBezTo>
                <a:cubicBezTo>
                  <a:pt x="59" y="22"/>
                  <a:pt x="59" y="22"/>
                  <a:pt x="59" y="22"/>
                </a:cubicBezTo>
                <a:cubicBezTo>
                  <a:pt x="58" y="22"/>
                  <a:pt x="57" y="20"/>
                  <a:pt x="58" y="19"/>
                </a:cubicBezTo>
                <a:close/>
                <a:moveTo>
                  <a:pt x="46" y="10"/>
                </a:moveTo>
                <a:cubicBezTo>
                  <a:pt x="46" y="9"/>
                  <a:pt x="47" y="8"/>
                  <a:pt x="48" y="8"/>
                </a:cubicBezTo>
                <a:cubicBezTo>
                  <a:pt x="49" y="8"/>
                  <a:pt x="50" y="9"/>
                  <a:pt x="50" y="10"/>
                </a:cubicBezTo>
                <a:cubicBezTo>
                  <a:pt x="50" y="18"/>
                  <a:pt x="50" y="18"/>
                  <a:pt x="50" y="18"/>
                </a:cubicBezTo>
                <a:cubicBezTo>
                  <a:pt x="50" y="19"/>
                  <a:pt x="49" y="20"/>
                  <a:pt x="48" y="20"/>
                </a:cubicBezTo>
                <a:cubicBezTo>
                  <a:pt x="47" y="20"/>
                  <a:pt x="46" y="19"/>
                  <a:pt x="46" y="18"/>
                </a:cubicBezTo>
                <a:lnTo>
                  <a:pt x="46" y="10"/>
                </a:lnTo>
                <a:close/>
                <a:moveTo>
                  <a:pt x="18" y="52"/>
                </a:move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8" y="51"/>
                  <a:pt x="8" y="50"/>
                </a:cubicBezTo>
                <a:cubicBezTo>
                  <a:pt x="8" y="49"/>
                  <a:pt x="9" y="48"/>
                  <a:pt x="10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9" y="48"/>
                  <a:pt x="20" y="49"/>
                  <a:pt x="20" y="50"/>
                </a:cubicBezTo>
                <a:cubicBezTo>
                  <a:pt x="20" y="51"/>
                  <a:pt x="19" y="52"/>
                  <a:pt x="18" y="52"/>
                </a:cubicBezTo>
                <a:close/>
                <a:moveTo>
                  <a:pt x="22" y="37"/>
                </a:moveTo>
                <a:cubicBezTo>
                  <a:pt x="22" y="38"/>
                  <a:pt x="21" y="38"/>
                  <a:pt x="20" y="38"/>
                </a:cubicBezTo>
                <a:cubicBezTo>
                  <a:pt x="20" y="38"/>
                  <a:pt x="20" y="38"/>
                  <a:pt x="20" y="38"/>
                </a:cubicBezTo>
                <a:cubicBezTo>
                  <a:pt x="12" y="35"/>
                  <a:pt x="12" y="35"/>
                  <a:pt x="12" y="35"/>
                </a:cubicBezTo>
                <a:cubicBezTo>
                  <a:pt x="11" y="35"/>
                  <a:pt x="11" y="34"/>
                  <a:pt x="11" y="33"/>
                </a:cubicBezTo>
                <a:cubicBezTo>
                  <a:pt x="11" y="32"/>
                  <a:pt x="13" y="31"/>
                  <a:pt x="14" y="31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6"/>
                  <a:pt x="22" y="37"/>
                </a:cubicBezTo>
                <a:close/>
                <a:moveTo>
                  <a:pt x="28" y="28"/>
                </a:moveTo>
                <a:cubicBezTo>
                  <a:pt x="28" y="28"/>
                  <a:pt x="27" y="29"/>
                  <a:pt x="27" y="29"/>
                </a:cubicBezTo>
                <a:cubicBezTo>
                  <a:pt x="26" y="29"/>
                  <a:pt x="26" y="28"/>
                  <a:pt x="25" y="28"/>
                </a:cubicBezTo>
                <a:cubicBezTo>
                  <a:pt x="20" y="22"/>
                  <a:pt x="20" y="22"/>
                  <a:pt x="20" y="22"/>
                </a:cubicBezTo>
                <a:cubicBezTo>
                  <a:pt x="19" y="22"/>
                  <a:pt x="19" y="20"/>
                  <a:pt x="20" y="20"/>
                </a:cubicBezTo>
                <a:cubicBezTo>
                  <a:pt x="21" y="19"/>
                  <a:pt x="22" y="19"/>
                  <a:pt x="23" y="20"/>
                </a:cubicBezTo>
                <a:cubicBezTo>
                  <a:pt x="28" y="25"/>
                  <a:pt x="28" y="25"/>
                  <a:pt x="28" y="25"/>
                </a:cubicBezTo>
                <a:cubicBezTo>
                  <a:pt x="29" y="26"/>
                  <a:pt x="29" y="27"/>
                  <a:pt x="28" y="28"/>
                </a:cubicBezTo>
                <a:close/>
                <a:moveTo>
                  <a:pt x="37" y="22"/>
                </a:moveTo>
                <a:cubicBezTo>
                  <a:pt x="37" y="22"/>
                  <a:pt x="37" y="22"/>
                  <a:pt x="37" y="22"/>
                </a:cubicBezTo>
                <a:cubicBezTo>
                  <a:pt x="36" y="22"/>
                  <a:pt x="35" y="22"/>
                  <a:pt x="35" y="21"/>
                </a:cubicBezTo>
                <a:cubicBezTo>
                  <a:pt x="32" y="14"/>
                  <a:pt x="32" y="14"/>
                  <a:pt x="32" y="14"/>
                </a:cubicBezTo>
                <a:cubicBezTo>
                  <a:pt x="31" y="12"/>
                  <a:pt x="32" y="11"/>
                  <a:pt x="33" y="11"/>
                </a:cubicBezTo>
                <a:cubicBezTo>
                  <a:pt x="34" y="10"/>
                  <a:pt x="35" y="11"/>
                  <a:pt x="35" y="12"/>
                </a:cubicBezTo>
                <a:cubicBezTo>
                  <a:pt x="38" y="19"/>
                  <a:pt x="38" y="19"/>
                  <a:pt x="38" y="19"/>
                </a:cubicBezTo>
                <a:cubicBezTo>
                  <a:pt x="39" y="20"/>
                  <a:pt x="38" y="22"/>
                  <a:pt x="37" y="22"/>
                </a:cubicBezTo>
                <a:close/>
                <a:moveTo>
                  <a:pt x="56" y="48"/>
                </a:moveTo>
                <a:cubicBezTo>
                  <a:pt x="56" y="52"/>
                  <a:pt x="52" y="56"/>
                  <a:pt x="48" y="56"/>
                </a:cubicBezTo>
                <a:cubicBezTo>
                  <a:pt x="44" y="56"/>
                  <a:pt x="40" y="52"/>
                  <a:pt x="40" y="48"/>
                </a:cubicBezTo>
                <a:cubicBezTo>
                  <a:pt x="40" y="43"/>
                  <a:pt x="44" y="40"/>
                  <a:pt x="48" y="40"/>
                </a:cubicBezTo>
                <a:cubicBezTo>
                  <a:pt x="49" y="40"/>
                  <a:pt x="51" y="40"/>
                  <a:pt x="52" y="41"/>
                </a:cubicBezTo>
                <a:cubicBezTo>
                  <a:pt x="71" y="22"/>
                  <a:pt x="71" y="22"/>
                  <a:pt x="71" y="22"/>
                </a:cubicBezTo>
                <a:cubicBezTo>
                  <a:pt x="71" y="22"/>
                  <a:pt x="73" y="22"/>
                  <a:pt x="73" y="22"/>
                </a:cubicBezTo>
                <a:cubicBezTo>
                  <a:pt x="74" y="23"/>
                  <a:pt x="74" y="24"/>
                  <a:pt x="73" y="25"/>
                </a:cubicBezTo>
                <a:cubicBezTo>
                  <a:pt x="55" y="44"/>
                  <a:pt x="55" y="44"/>
                  <a:pt x="55" y="44"/>
                </a:cubicBezTo>
                <a:cubicBezTo>
                  <a:pt x="56" y="45"/>
                  <a:pt x="56" y="46"/>
                  <a:pt x="56" y="48"/>
                </a:cubicBezTo>
                <a:close/>
                <a:moveTo>
                  <a:pt x="74" y="37"/>
                </a:moveTo>
                <a:cubicBezTo>
                  <a:pt x="73" y="36"/>
                  <a:pt x="74" y="35"/>
                  <a:pt x="75" y="35"/>
                </a:cubicBezTo>
                <a:cubicBezTo>
                  <a:pt x="82" y="31"/>
                  <a:pt x="82" y="31"/>
                  <a:pt x="82" y="31"/>
                </a:cubicBezTo>
                <a:cubicBezTo>
                  <a:pt x="83" y="31"/>
                  <a:pt x="85" y="32"/>
                  <a:pt x="85" y="33"/>
                </a:cubicBezTo>
                <a:cubicBezTo>
                  <a:pt x="85" y="34"/>
                  <a:pt x="85" y="35"/>
                  <a:pt x="84" y="35"/>
                </a:cubicBezTo>
                <a:cubicBezTo>
                  <a:pt x="76" y="38"/>
                  <a:pt x="76" y="38"/>
                  <a:pt x="76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5" y="38"/>
                  <a:pt x="74" y="38"/>
                  <a:pt x="74" y="37"/>
                </a:cubicBezTo>
                <a:close/>
                <a:moveTo>
                  <a:pt x="86" y="52"/>
                </a:moveTo>
                <a:cubicBezTo>
                  <a:pt x="86" y="52"/>
                  <a:pt x="86" y="52"/>
                  <a:pt x="86" y="52"/>
                </a:cubicBezTo>
                <a:cubicBezTo>
                  <a:pt x="78" y="52"/>
                  <a:pt x="78" y="52"/>
                  <a:pt x="78" y="52"/>
                </a:cubicBezTo>
                <a:cubicBezTo>
                  <a:pt x="77" y="52"/>
                  <a:pt x="76" y="51"/>
                  <a:pt x="76" y="50"/>
                </a:cubicBezTo>
                <a:cubicBezTo>
                  <a:pt x="76" y="49"/>
                  <a:pt x="77" y="48"/>
                  <a:pt x="78" y="48"/>
                </a:cubicBezTo>
                <a:cubicBezTo>
                  <a:pt x="78" y="48"/>
                  <a:pt x="78" y="48"/>
                  <a:pt x="78" y="48"/>
                </a:cubicBezTo>
                <a:cubicBezTo>
                  <a:pt x="86" y="48"/>
                  <a:pt x="86" y="48"/>
                  <a:pt x="86" y="48"/>
                </a:cubicBezTo>
                <a:cubicBezTo>
                  <a:pt x="87" y="48"/>
                  <a:pt x="88" y="49"/>
                  <a:pt x="88" y="50"/>
                </a:cubicBezTo>
                <a:cubicBezTo>
                  <a:pt x="88" y="51"/>
                  <a:pt x="87" y="52"/>
                  <a:pt x="86" y="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CC445D-99BF-4BD6-A87A-9AB46C82F7C1}"/>
              </a:ext>
            </a:extLst>
          </p:cNvPr>
          <p:cNvSpPr txBox="1"/>
          <p:nvPr/>
        </p:nvSpPr>
        <p:spPr>
          <a:xfrm>
            <a:off x="6611749" y="5024135"/>
            <a:ext cx="51435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- </a:t>
            </a:r>
            <a:r>
              <a:rPr lang="en-US" sz="1600" b="1" dirty="0">
                <a:solidFill>
                  <a:srgbClr val="FFC000"/>
                </a:solidFill>
              </a:rPr>
              <a:t>AFRIN FATHIMA </a:t>
            </a:r>
            <a:r>
              <a:rPr lang="en-US" sz="1600" dirty="0">
                <a:solidFill>
                  <a:schemeClr val="bg1"/>
                </a:solidFill>
              </a:rPr>
              <a:t>-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4457E54-1FC4-4040-9DF5-1D27FD6BBD8C}"/>
              </a:ext>
            </a:extLst>
          </p:cNvPr>
          <p:cNvSpPr/>
          <p:nvPr/>
        </p:nvSpPr>
        <p:spPr>
          <a:xfrm rot="18900000">
            <a:off x="-6742765" y="-1434593"/>
            <a:ext cx="3681702" cy="3681702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1FF3AA5-65B8-4250-9FA5-E730BA5D93C8}"/>
              </a:ext>
            </a:extLst>
          </p:cNvPr>
          <p:cNvSpPr/>
          <p:nvPr/>
        </p:nvSpPr>
        <p:spPr>
          <a:xfrm>
            <a:off x="9593942" y="5808574"/>
            <a:ext cx="2293258" cy="1049426"/>
          </a:xfrm>
          <a:custGeom>
            <a:avLst/>
            <a:gdLst>
              <a:gd name="connsiteX0" fmla="*/ 1146629 w 2293258"/>
              <a:gd name="connsiteY0" fmla="*/ 0 h 1049426"/>
              <a:gd name="connsiteX1" fmla="*/ 1312564 w 2293258"/>
              <a:gd name="connsiteY1" fmla="*/ 68733 h 1049426"/>
              <a:gd name="connsiteX2" fmla="*/ 2293258 w 2293258"/>
              <a:gd name="connsiteY2" fmla="*/ 1049426 h 1049426"/>
              <a:gd name="connsiteX3" fmla="*/ 0 w 2293258"/>
              <a:gd name="connsiteY3" fmla="*/ 1049426 h 1049426"/>
              <a:gd name="connsiteX4" fmla="*/ 980694 w 2293258"/>
              <a:gd name="connsiteY4" fmla="*/ 68733 h 1049426"/>
              <a:gd name="connsiteX5" fmla="*/ 1146629 w 2293258"/>
              <a:gd name="connsiteY5" fmla="*/ 0 h 1049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3258" h="1049426">
                <a:moveTo>
                  <a:pt x="1146629" y="0"/>
                </a:moveTo>
                <a:cubicBezTo>
                  <a:pt x="1206686" y="0"/>
                  <a:pt x="1266742" y="22911"/>
                  <a:pt x="1312564" y="68733"/>
                </a:cubicBezTo>
                <a:lnTo>
                  <a:pt x="2293258" y="1049426"/>
                </a:lnTo>
                <a:lnTo>
                  <a:pt x="0" y="1049426"/>
                </a:lnTo>
                <a:lnTo>
                  <a:pt x="980694" y="68733"/>
                </a:lnTo>
                <a:cubicBezTo>
                  <a:pt x="1026516" y="22911"/>
                  <a:pt x="1086572" y="0"/>
                  <a:pt x="1146629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CCD400-5AC0-46BA-AF0D-532EA062DDFE}"/>
              </a:ext>
            </a:extLst>
          </p:cNvPr>
          <p:cNvSpPr/>
          <p:nvPr/>
        </p:nvSpPr>
        <p:spPr>
          <a:xfrm>
            <a:off x="0" y="0"/>
            <a:ext cx="2739184" cy="2840643"/>
          </a:xfrm>
          <a:custGeom>
            <a:avLst/>
            <a:gdLst>
              <a:gd name="connsiteX0" fmla="*/ 0 w 2739184"/>
              <a:gd name="connsiteY0" fmla="*/ 0 h 2840643"/>
              <a:gd name="connsiteX1" fmla="*/ 2501897 w 2739184"/>
              <a:gd name="connsiteY1" fmla="*/ 0 h 2840643"/>
              <a:gd name="connsiteX2" fmla="*/ 2619703 w 2739184"/>
              <a:gd name="connsiteY2" fmla="*/ 117806 h 2840643"/>
              <a:gd name="connsiteX3" fmla="*/ 2619703 w 2739184"/>
              <a:gd name="connsiteY3" fmla="*/ 694710 h 2840643"/>
              <a:gd name="connsiteX4" fmla="*/ 593251 w 2739184"/>
              <a:gd name="connsiteY4" fmla="*/ 2721162 h 2840643"/>
              <a:gd name="connsiteX5" fmla="*/ 16347 w 2739184"/>
              <a:gd name="connsiteY5" fmla="*/ 2721162 h 2840643"/>
              <a:gd name="connsiteX6" fmla="*/ 0 w 2739184"/>
              <a:gd name="connsiteY6" fmla="*/ 2704815 h 2840643"/>
              <a:gd name="connsiteX7" fmla="*/ 0 w 2739184"/>
              <a:gd name="connsiteY7" fmla="*/ 0 h 284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9184" h="2840643">
                <a:moveTo>
                  <a:pt x="0" y="0"/>
                </a:moveTo>
                <a:lnTo>
                  <a:pt x="2501897" y="0"/>
                </a:lnTo>
                <a:lnTo>
                  <a:pt x="2619703" y="117806"/>
                </a:lnTo>
                <a:cubicBezTo>
                  <a:pt x="2779011" y="277113"/>
                  <a:pt x="2779011" y="535403"/>
                  <a:pt x="2619703" y="694710"/>
                </a:cubicBezTo>
                <a:lnTo>
                  <a:pt x="593251" y="2721162"/>
                </a:lnTo>
                <a:cubicBezTo>
                  <a:pt x="433944" y="2880470"/>
                  <a:pt x="175654" y="2880470"/>
                  <a:pt x="16347" y="2721162"/>
                </a:cubicBezTo>
                <a:lnTo>
                  <a:pt x="0" y="270481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40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E20E74C-F138-4B1C-96C5-27185C81574E}"/>
              </a:ext>
            </a:extLst>
          </p:cNvPr>
          <p:cNvGrpSpPr/>
          <p:nvPr/>
        </p:nvGrpSpPr>
        <p:grpSpPr>
          <a:xfrm>
            <a:off x="7323719" y="3347737"/>
            <a:ext cx="148718" cy="193653"/>
            <a:chOff x="7373011" y="2614988"/>
            <a:chExt cx="220663" cy="287338"/>
          </a:xfrm>
          <a:solidFill>
            <a:schemeClr val="bg1"/>
          </a:solidFill>
        </p:grpSpPr>
        <p:sp>
          <p:nvSpPr>
            <p:cNvPr id="78" name="Freeform 1497">
              <a:extLst>
                <a:ext uri="{FF2B5EF4-FFF2-40B4-BE49-F238E27FC236}">
                  <a16:creationId xmlns:a16="http://schemas.microsoft.com/office/drawing/2014/main" id="{9CD6E5E9-E393-4CC4-B4DE-3FFEC7009F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73011" y="2614988"/>
              <a:ext cx="220663" cy="287338"/>
            </a:xfrm>
            <a:custGeom>
              <a:avLst/>
              <a:gdLst>
                <a:gd name="T0" fmla="*/ 91 w 695"/>
                <a:gd name="T1" fmla="*/ 120 h 906"/>
                <a:gd name="T2" fmla="*/ 347 w 695"/>
                <a:gd name="T3" fmla="*/ 845 h 906"/>
                <a:gd name="T4" fmla="*/ 322 w 695"/>
                <a:gd name="T5" fmla="*/ 837 h 906"/>
                <a:gd name="T6" fmla="*/ 305 w 695"/>
                <a:gd name="T7" fmla="*/ 817 h 906"/>
                <a:gd name="T8" fmla="*/ 303 w 695"/>
                <a:gd name="T9" fmla="*/ 791 h 906"/>
                <a:gd name="T10" fmla="*/ 315 w 695"/>
                <a:gd name="T11" fmla="*/ 767 h 906"/>
                <a:gd name="T12" fmla="*/ 339 w 695"/>
                <a:gd name="T13" fmla="*/ 755 h 906"/>
                <a:gd name="T14" fmla="*/ 365 w 695"/>
                <a:gd name="T15" fmla="*/ 759 h 906"/>
                <a:gd name="T16" fmla="*/ 385 w 695"/>
                <a:gd name="T17" fmla="*/ 774 h 906"/>
                <a:gd name="T18" fmla="*/ 393 w 695"/>
                <a:gd name="T19" fmla="*/ 799 h 906"/>
                <a:gd name="T20" fmla="*/ 385 w 695"/>
                <a:gd name="T21" fmla="*/ 825 h 906"/>
                <a:gd name="T22" fmla="*/ 365 w 695"/>
                <a:gd name="T23" fmla="*/ 842 h 906"/>
                <a:gd name="T24" fmla="*/ 347 w 695"/>
                <a:gd name="T25" fmla="*/ 53 h 906"/>
                <a:gd name="T26" fmla="*/ 360 w 695"/>
                <a:gd name="T27" fmla="*/ 57 h 906"/>
                <a:gd name="T28" fmla="*/ 368 w 695"/>
                <a:gd name="T29" fmla="*/ 67 h 906"/>
                <a:gd name="T30" fmla="*/ 370 w 695"/>
                <a:gd name="T31" fmla="*/ 80 h 906"/>
                <a:gd name="T32" fmla="*/ 363 w 695"/>
                <a:gd name="T33" fmla="*/ 91 h 906"/>
                <a:gd name="T34" fmla="*/ 352 w 695"/>
                <a:gd name="T35" fmla="*/ 98 h 906"/>
                <a:gd name="T36" fmla="*/ 339 w 695"/>
                <a:gd name="T37" fmla="*/ 96 h 906"/>
                <a:gd name="T38" fmla="*/ 329 w 695"/>
                <a:gd name="T39" fmla="*/ 88 h 906"/>
                <a:gd name="T40" fmla="*/ 325 w 695"/>
                <a:gd name="T41" fmla="*/ 76 h 906"/>
                <a:gd name="T42" fmla="*/ 329 w 695"/>
                <a:gd name="T43" fmla="*/ 63 h 906"/>
                <a:gd name="T44" fmla="*/ 339 w 695"/>
                <a:gd name="T45" fmla="*/ 55 h 906"/>
                <a:gd name="T46" fmla="*/ 347 w 695"/>
                <a:gd name="T47" fmla="*/ 53 h 906"/>
                <a:gd name="T48" fmla="*/ 82 w 695"/>
                <a:gd name="T49" fmla="*/ 1 h 906"/>
                <a:gd name="T50" fmla="*/ 55 w 695"/>
                <a:gd name="T51" fmla="*/ 7 h 906"/>
                <a:gd name="T52" fmla="*/ 33 w 695"/>
                <a:gd name="T53" fmla="*/ 21 h 906"/>
                <a:gd name="T54" fmla="*/ 16 w 695"/>
                <a:gd name="T55" fmla="*/ 39 h 906"/>
                <a:gd name="T56" fmla="*/ 5 w 695"/>
                <a:gd name="T57" fmla="*/ 64 h 906"/>
                <a:gd name="T58" fmla="*/ 0 w 695"/>
                <a:gd name="T59" fmla="*/ 90 h 906"/>
                <a:gd name="T60" fmla="*/ 2 w 695"/>
                <a:gd name="T61" fmla="*/ 833 h 906"/>
                <a:gd name="T62" fmla="*/ 11 w 695"/>
                <a:gd name="T63" fmla="*/ 858 h 906"/>
                <a:gd name="T64" fmla="*/ 27 w 695"/>
                <a:gd name="T65" fmla="*/ 879 h 906"/>
                <a:gd name="T66" fmla="*/ 48 w 695"/>
                <a:gd name="T67" fmla="*/ 895 h 906"/>
                <a:gd name="T68" fmla="*/ 73 w 695"/>
                <a:gd name="T69" fmla="*/ 903 h 906"/>
                <a:gd name="T70" fmla="*/ 604 w 695"/>
                <a:gd name="T71" fmla="*/ 906 h 906"/>
                <a:gd name="T72" fmla="*/ 631 w 695"/>
                <a:gd name="T73" fmla="*/ 901 h 906"/>
                <a:gd name="T74" fmla="*/ 655 w 695"/>
                <a:gd name="T75" fmla="*/ 890 h 906"/>
                <a:gd name="T76" fmla="*/ 674 w 695"/>
                <a:gd name="T77" fmla="*/ 872 h 906"/>
                <a:gd name="T78" fmla="*/ 687 w 695"/>
                <a:gd name="T79" fmla="*/ 850 h 906"/>
                <a:gd name="T80" fmla="*/ 694 w 695"/>
                <a:gd name="T81" fmla="*/ 824 h 906"/>
                <a:gd name="T82" fmla="*/ 694 w 695"/>
                <a:gd name="T83" fmla="*/ 82 h 906"/>
                <a:gd name="T84" fmla="*/ 687 w 695"/>
                <a:gd name="T85" fmla="*/ 55 h 906"/>
                <a:gd name="T86" fmla="*/ 674 w 695"/>
                <a:gd name="T87" fmla="*/ 33 h 906"/>
                <a:gd name="T88" fmla="*/ 655 w 695"/>
                <a:gd name="T89" fmla="*/ 15 h 906"/>
                <a:gd name="T90" fmla="*/ 631 w 695"/>
                <a:gd name="T91" fmla="*/ 4 h 906"/>
                <a:gd name="T92" fmla="*/ 604 w 695"/>
                <a:gd name="T93" fmla="*/ 0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95" h="906">
                  <a:moveTo>
                    <a:pt x="604" y="724"/>
                  </a:moveTo>
                  <a:lnTo>
                    <a:pt x="91" y="724"/>
                  </a:lnTo>
                  <a:lnTo>
                    <a:pt x="91" y="120"/>
                  </a:lnTo>
                  <a:lnTo>
                    <a:pt x="604" y="120"/>
                  </a:lnTo>
                  <a:lnTo>
                    <a:pt x="604" y="724"/>
                  </a:lnTo>
                  <a:close/>
                  <a:moveTo>
                    <a:pt x="347" y="845"/>
                  </a:moveTo>
                  <a:lnTo>
                    <a:pt x="339" y="844"/>
                  </a:lnTo>
                  <a:lnTo>
                    <a:pt x="330" y="842"/>
                  </a:lnTo>
                  <a:lnTo>
                    <a:pt x="322" y="837"/>
                  </a:lnTo>
                  <a:lnTo>
                    <a:pt x="315" y="832"/>
                  </a:lnTo>
                  <a:lnTo>
                    <a:pt x="310" y="825"/>
                  </a:lnTo>
                  <a:lnTo>
                    <a:pt x="305" y="817"/>
                  </a:lnTo>
                  <a:lnTo>
                    <a:pt x="303" y="809"/>
                  </a:lnTo>
                  <a:lnTo>
                    <a:pt x="302" y="799"/>
                  </a:lnTo>
                  <a:lnTo>
                    <a:pt x="303" y="791"/>
                  </a:lnTo>
                  <a:lnTo>
                    <a:pt x="305" y="782"/>
                  </a:lnTo>
                  <a:lnTo>
                    <a:pt x="310" y="774"/>
                  </a:lnTo>
                  <a:lnTo>
                    <a:pt x="315" y="767"/>
                  </a:lnTo>
                  <a:lnTo>
                    <a:pt x="322" y="762"/>
                  </a:lnTo>
                  <a:lnTo>
                    <a:pt x="330" y="759"/>
                  </a:lnTo>
                  <a:lnTo>
                    <a:pt x="339" y="755"/>
                  </a:lnTo>
                  <a:lnTo>
                    <a:pt x="347" y="754"/>
                  </a:lnTo>
                  <a:lnTo>
                    <a:pt x="356" y="755"/>
                  </a:lnTo>
                  <a:lnTo>
                    <a:pt x="365" y="759"/>
                  </a:lnTo>
                  <a:lnTo>
                    <a:pt x="373" y="762"/>
                  </a:lnTo>
                  <a:lnTo>
                    <a:pt x="380" y="767"/>
                  </a:lnTo>
                  <a:lnTo>
                    <a:pt x="385" y="774"/>
                  </a:lnTo>
                  <a:lnTo>
                    <a:pt x="389" y="782"/>
                  </a:lnTo>
                  <a:lnTo>
                    <a:pt x="392" y="791"/>
                  </a:lnTo>
                  <a:lnTo>
                    <a:pt x="393" y="799"/>
                  </a:lnTo>
                  <a:lnTo>
                    <a:pt x="392" y="809"/>
                  </a:lnTo>
                  <a:lnTo>
                    <a:pt x="389" y="817"/>
                  </a:lnTo>
                  <a:lnTo>
                    <a:pt x="385" y="825"/>
                  </a:lnTo>
                  <a:lnTo>
                    <a:pt x="380" y="832"/>
                  </a:lnTo>
                  <a:lnTo>
                    <a:pt x="373" y="837"/>
                  </a:lnTo>
                  <a:lnTo>
                    <a:pt x="365" y="842"/>
                  </a:lnTo>
                  <a:lnTo>
                    <a:pt x="356" y="844"/>
                  </a:lnTo>
                  <a:lnTo>
                    <a:pt x="347" y="845"/>
                  </a:lnTo>
                  <a:close/>
                  <a:moveTo>
                    <a:pt x="347" y="53"/>
                  </a:moveTo>
                  <a:lnTo>
                    <a:pt x="352" y="53"/>
                  </a:lnTo>
                  <a:lnTo>
                    <a:pt x="356" y="55"/>
                  </a:lnTo>
                  <a:lnTo>
                    <a:pt x="360" y="57"/>
                  </a:lnTo>
                  <a:lnTo>
                    <a:pt x="363" y="59"/>
                  </a:lnTo>
                  <a:lnTo>
                    <a:pt x="366" y="63"/>
                  </a:lnTo>
                  <a:lnTo>
                    <a:pt x="368" y="67"/>
                  </a:lnTo>
                  <a:lnTo>
                    <a:pt x="370" y="70"/>
                  </a:lnTo>
                  <a:lnTo>
                    <a:pt x="370" y="76"/>
                  </a:lnTo>
                  <a:lnTo>
                    <a:pt x="370" y="80"/>
                  </a:lnTo>
                  <a:lnTo>
                    <a:pt x="368" y="85"/>
                  </a:lnTo>
                  <a:lnTo>
                    <a:pt x="366" y="88"/>
                  </a:lnTo>
                  <a:lnTo>
                    <a:pt x="363" y="91"/>
                  </a:lnTo>
                  <a:lnTo>
                    <a:pt x="360" y="95"/>
                  </a:lnTo>
                  <a:lnTo>
                    <a:pt x="356" y="96"/>
                  </a:lnTo>
                  <a:lnTo>
                    <a:pt x="352" y="98"/>
                  </a:lnTo>
                  <a:lnTo>
                    <a:pt x="347" y="98"/>
                  </a:lnTo>
                  <a:lnTo>
                    <a:pt x="343" y="98"/>
                  </a:lnTo>
                  <a:lnTo>
                    <a:pt x="339" y="96"/>
                  </a:lnTo>
                  <a:lnTo>
                    <a:pt x="335" y="95"/>
                  </a:lnTo>
                  <a:lnTo>
                    <a:pt x="331" y="91"/>
                  </a:lnTo>
                  <a:lnTo>
                    <a:pt x="329" y="88"/>
                  </a:lnTo>
                  <a:lnTo>
                    <a:pt x="326" y="85"/>
                  </a:lnTo>
                  <a:lnTo>
                    <a:pt x="325" y="80"/>
                  </a:lnTo>
                  <a:lnTo>
                    <a:pt x="325" y="76"/>
                  </a:lnTo>
                  <a:lnTo>
                    <a:pt x="325" y="70"/>
                  </a:lnTo>
                  <a:lnTo>
                    <a:pt x="326" y="67"/>
                  </a:lnTo>
                  <a:lnTo>
                    <a:pt x="329" y="63"/>
                  </a:lnTo>
                  <a:lnTo>
                    <a:pt x="331" y="59"/>
                  </a:lnTo>
                  <a:lnTo>
                    <a:pt x="335" y="57"/>
                  </a:lnTo>
                  <a:lnTo>
                    <a:pt x="339" y="55"/>
                  </a:lnTo>
                  <a:lnTo>
                    <a:pt x="343" y="54"/>
                  </a:lnTo>
                  <a:lnTo>
                    <a:pt x="347" y="53"/>
                  </a:lnTo>
                  <a:lnTo>
                    <a:pt x="347" y="53"/>
                  </a:lnTo>
                  <a:close/>
                  <a:moveTo>
                    <a:pt x="604" y="0"/>
                  </a:moveTo>
                  <a:lnTo>
                    <a:pt x="91" y="0"/>
                  </a:lnTo>
                  <a:lnTo>
                    <a:pt x="82" y="1"/>
                  </a:lnTo>
                  <a:lnTo>
                    <a:pt x="73" y="2"/>
                  </a:lnTo>
                  <a:lnTo>
                    <a:pt x="64" y="4"/>
                  </a:lnTo>
                  <a:lnTo>
                    <a:pt x="55" y="7"/>
                  </a:lnTo>
                  <a:lnTo>
                    <a:pt x="48" y="11"/>
                  </a:lnTo>
                  <a:lnTo>
                    <a:pt x="40" y="15"/>
                  </a:lnTo>
                  <a:lnTo>
                    <a:pt x="33" y="21"/>
                  </a:lnTo>
                  <a:lnTo>
                    <a:pt x="27" y="26"/>
                  </a:lnTo>
                  <a:lnTo>
                    <a:pt x="21" y="33"/>
                  </a:lnTo>
                  <a:lnTo>
                    <a:pt x="16" y="39"/>
                  </a:lnTo>
                  <a:lnTo>
                    <a:pt x="11" y="47"/>
                  </a:lnTo>
                  <a:lnTo>
                    <a:pt x="8" y="55"/>
                  </a:lnTo>
                  <a:lnTo>
                    <a:pt x="5" y="64"/>
                  </a:lnTo>
                  <a:lnTo>
                    <a:pt x="2" y="73"/>
                  </a:lnTo>
                  <a:lnTo>
                    <a:pt x="1" y="82"/>
                  </a:lnTo>
                  <a:lnTo>
                    <a:pt x="0" y="90"/>
                  </a:lnTo>
                  <a:lnTo>
                    <a:pt x="0" y="815"/>
                  </a:lnTo>
                  <a:lnTo>
                    <a:pt x="1" y="824"/>
                  </a:lnTo>
                  <a:lnTo>
                    <a:pt x="2" y="833"/>
                  </a:lnTo>
                  <a:lnTo>
                    <a:pt x="5" y="842"/>
                  </a:lnTo>
                  <a:lnTo>
                    <a:pt x="8" y="850"/>
                  </a:lnTo>
                  <a:lnTo>
                    <a:pt x="11" y="858"/>
                  </a:lnTo>
                  <a:lnTo>
                    <a:pt x="16" y="866"/>
                  </a:lnTo>
                  <a:lnTo>
                    <a:pt x="21" y="872"/>
                  </a:lnTo>
                  <a:lnTo>
                    <a:pt x="27" y="879"/>
                  </a:lnTo>
                  <a:lnTo>
                    <a:pt x="33" y="885"/>
                  </a:lnTo>
                  <a:lnTo>
                    <a:pt x="40" y="890"/>
                  </a:lnTo>
                  <a:lnTo>
                    <a:pt x="48" y="895"/>
                  </a:lnTo>
                  <a:lnTo>
                    <a:pt x="55" y="898"/>
                  </a:lnTo>
                  <a:lnTo>
                    <a:pt x="64" y="901"/>
                  </a:lnTo>
                  <a:lnTo>
                    <a:pt x="73" y="903"/>
                  </a:lnTo>
                  <a:lnTo>
                    <a:pt x="82" y="905"/>
                  </a:lnTo>
                  <a:lnTo>
                    <a:pt x="91" y="906"/>
                  </a:lnTo>
                  <a:lnTo>
                    <a:pt x="604" y="906"/>
                  </a:lnTo>
                  <a:lnTo>
                    <a:pt x="613" y="905"/>
                  </a:lnTo>
                  <a:lnTo>
                    <a:pt x="622" y="903"/>
                  </a:lnTo>
                  <a:lnTo>
                    <a:pt x="631" y="901"/>
                  </a:lnTo>
                  <a:lnTo>
                    <a:pt x="639" y="898"/>
                  </a:lnTo>
                  <a:lnTo>
                    <a:pt x="647" y="895"/>
                  </a:lnTo>
                  <a:lnTo>
                    <a:pt x="655" y="890"/>
                  </a:lnTo>
                  <a:lnTo>
                    <a:pt x="662" y="885"/>
                  </a:lnTo>
                  <a:lnTo>
                    <a:pt x="668" y="879"/>
                  </a:lnTo>
                  <a:lnTo>
                    <a:pt x="674" y="872"/>
                  </a:lnTo>
                  <a:lnTo>
                    <a:pt x="679" y="866"/>
                  </a:lnTo>
                  <a:lnTo>
                    <a:pt x="684" y="858"/>
                  </a:lnTo>
                  <a:lnTo>
                    <a:pt x="687" y="850"/>
                  </a:lnTo>
                  <a:lnTo>
                    <a:pt x="690" y="842"/>
                  </a:lnTo>
                  <a:lnTo>
                    <a:pt x="693" y="833"/>
                  </a:lnTo>
                  <a:lnTo>
                    <a:pt x="694" y="824"/>
                  </a:lnTo>
                  <a:lnTo>
                    <a:pt x="695" y="815"/>
                  </a:lnTo>
                  <a:lnTo>
                    <a:pt x="695" y="90"/>
                  </a:lnTo>
                  <a:lnTo>
                    <a:pt x="694" y="82"/>
                  </a:lnTo>
                  <a:lnTo>
                    <a:pt x="693" y="73"/>
                  </a:lnTo>
                  <a:lnTo>
                    <a:pt x="690" y="64"/>
                  </a:lnTo>
                  <a:lnTo>
                    <a:pt x="687" y="55"/>
                  </a:lnTo>
                  <a:lnTo>
                    <a:pt x="684" y="47"/>
                  </a:lnTo>
                  <a:lnTo>
                    <a:pt x="679" y="39"/>
                  </a:lnTo>
                  <a:lnTo>
                    <a:pt x="674" y="33"/>
                  </a:lnTo>
                  <a:lnTo>
                    <a:pt x="668" y="26"/>
                  </a:lnTo>
                  <a:lnTo>
                    <a:pt x="662" y="21"/>
                  </a:lnTo>
                  <a:lnTo>
                    <a:pt x="655" y="15"/>
                  </a:lnTo>
                  <a:lnTo>
                    <a:pt x="647" y="11"/>
                  </a:lnTo>
                  <a:lnTo>
                    <a:pt x="639" y="7"/>
                  </a:lnTo>
                  <a:lnTo>
                    <a:pt x="631" y="4"/>
                  </a:lnTo>
                  <a:lnTo>
                    <a:pt x="622" y="2"/>
                  </a:lnTo>
                  <a:lnTo>
                    <a:pt x="613" y="1"/>
                  </a:lnTo>
                  <a:lnTo>
                    <a:pt x="604" y="0"/>
                  </a:lnTo>
                  <a:lnTo>
                    <a:pt x="604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79" name="Rectangle 1498">
              <a:extLst>
                <a:ext uri="{FF2B5EF4-FFF2-40B4-BE49-F238E27FC236}">
                  <a16:creationId xmlns:a16="http://schemas.microsoft.com/office/drawing/2014/main" id="{150C2D72-B2E7-4BBC-B0B5-F2D0672588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1749" y="2681663"/>
              <a:ext cx="28575" cy="28575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80" name="Rectangle 1499">
              <a:extLst>
                <a:ext uri="{FF2B5EF4-FFF2-40B4-BE49-F238E27FC236}">
                  <a16:creationId xmlns:a16="http://schemas.microsoft.com/office/drawing/2014/main" id="{88442823-0A9F-4F87-BC4E-67C185B4D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849" y="2681663"/>
              <a:ext cx="28575" cy="28575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81" name="Rectangle 1500">
              <a:extLst>
                <a:ext uri="{FF2B5EF4-FFF2-40B4-BE49-F238E27FC236}">
                  <a16:creationId xmlns:a16="http://schemas.microsoft.com/office/drawing/2014/main" id="{BB8E522F-6C5D-4BEC-99C9-595B4D9E91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7949" y="2681663"/>
              <a:ext cx="28575" cy="28575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82" name="Rectangle 1501">
              <a:extLst>
                <a:ext uri="{FF2B5EF4-FFF2-40B4-BE49-F238E27FC236}">
                  <a16:creationId xmlns:a16="http://schemas.microsoft.com/office/drawing/2014/main" id="{6D136E7B-C62D-4BAB-A634-DE74945715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1749" y="2719763"/>
              <a:ext cx="28575" cy="28575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83" name="Rectangle 1502">
              <a:extLst>
                <a:ext uri="{FF2B5EF4-FFF2-40B4-BE49-F238E27FC236}">
                  <a16:creationId xmlns:a16="http://schemas.microsoft.com/office/drawing/2014/main" id="{FB61B270-9A62-4EAD-B6D2-E4BFE8F281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849" y="2719763"/>
              <a:ext cx="28575" cy="28575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84" name="Rectangle 1503">
              <a:extLst>
                <a:ext uri="{FF2B5EF4-FFF2-40B4-BE49-F238E27FC236}">
                  <a16:creationId xmlns:a16="http://schemas.microsoft.com/office/drawing/2014/main" id="{347D01A0-04AC-4D15-BA2B-F70FFF894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7949" y="2719763"/>
              <a:ext cx="28575" cy="28575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85" name="Rectangle 1504">
              <a:extLst>
                <a:ext uri="{FF2B5EF4-FFF2-40B4-BE49-F238E27FC236}">
                  <a16:creationId xmlns:a16="http://schemas.microsoft.com/office/drawing/2014/main" id="{30C95C53-B2B8-4402-9B94-69787A1A5E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1749" y="2757863"/>
              <a:ext cx="28575" cy="28575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86" name="Rectangle 1505">
              <a:extLst>
                <a:ext uri="{FF2B5EF4-FFF2-40B4-BE49-F238E27FC236}">
                  <a16:creationId xmlns:a16="http://schemas.microsoft.com/office/drawing/2014/main" id="{8AEFF552-DCE8-4A42-88F7-71DFCD8B6F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9849" y="2757863"/>
              <a:ext cx="28575" cy="28575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4A35B14-3715-48C8-9730-1D1868229087}"/>
              </a:ext>
            </a:extLst>
          </p:cNvPr>
          <p:cNvGrpSpPr/>
          <p:nvPr/>
        </p:nvGrpSpPr>
        <p:grpSpPr>
          <a:xfrm>
            <a:off x="7306040" y="4009894"/>
            <a:ext cx="165086" cy="166002"/>
            <a:chOff x="7340467" y="3286760"/>
            <a:chExt cx="285750" cy="287338"/>
          </a:xfrm>
          <a:solidFill>
            <a:schemeClr val="bg1"/>
          </a:solidFill>
        </p:grpSpPr>
        <p:sp>
          <p:nvSpPr>
            <p:cNvPr id="88" name="Freeform 497">
              <a:extLst>
                <a:ext uri="{FF2B5EF4-FFF2-40B4-BE49-F238E27FC236}">
                  <a16:creationId xmlns:a16="http://schemas.microsoft.com/office/drawing/2014/main" id="{6C8000C0-4BCC-428D-B1D1-6B0FC229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0467" y="3286760"/>
              <a:ext cx="285750" cy="182563"/>
            </a:xfrm>
            <a:custGeom>
              <a:avLst/>
              <a:gdLst>
                <a:gd name="T0" fmla="*/ 0 w 903"/>
                <a:gd name="T1" fmla="*/ 0 h 573"/>
                <a:gd name="T2" fmla="*/ 0 w 903"/>
                <a:gd name="T3" fmla="*/ 467 h 573"/>
                <a:gd name="T4" fmla="*/ 1 w 903"/>
                <a:gd name="T5" fmla="*/ 459 h 573"/>
                <a:gd name="T6" fmla="*/ 2 w 903"/>
                <a:gd name="T7" fmla="*/ 453 h 573"/>
                <a:gd name="T8" fmla="*/ 5 w 903"/>
                <a:gd name="T9" fmla="*/ 446 h 573"/>
                <a:gd name="T10" fmla="*/ 8 w 903"/>
                <a:gd name="T11" fmla="*/ 440 h 573"/>
                <a:gd name="T12" fmla="*/ 12 w 903"/>
                <a:gd name="T13" fmla="*/ 434 h 573"/>
                <a:gd name="T14" fmla="*/ 18 w 903"/>
                <a:gd name="T15" fmla="*/ 428 h 573"/>
                <a:gd name="T16" fmla="*/ 23 w 903"/>
                <a:gd name="T17" fmla="*/ 423 h 573"/>
                <a:gd name="T18" fmla="*/ 30 w 903"/>
                <a:gd name="T19" fmla="*/ 419 h 573"/>
                <a:gd name="T20" fmla="*/ 30 w 903"/>
                <a:gd name="T21" fmla="*/ 30 h 573"/>
                <a:gd name="T22" fmla="*/ 873 w 903"/>
                <a:gd name="T23" fmla="*/ 30 h 573"/>
                <a:gd name="T24" fmla="*/ 873 w 903"/>
                <a:gd name="T25" fmla="*/ 543 h 573"/>
                <a:gd name="T26" fmla="*/ 481 w 903"/>
                <a:gd name="T27" fmla="*/ 543 h 573"/>
                <a:gd name="T28" fmla="*/ 481 w 903"/>
                <a:gd name="T29" fmla="*/ 573 h 573"/>
                <a:gd name="T30" fmla="*/ 903 w 903"/>
                <a:gd name="T31" fmla="*/ 573 h 573"/>
                <a:gd name="T32" fmla="*/ 903 w 903"/>
                <a:gd name="T33" fmla="*/ 0 h 573"/>
                <a:gd name="T34" fmla="*/ 0 w 903"/>
                <a:gd name="T3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3" h="573">
                  <a:moveTo>
                    <a:pt x="0" y="0"/>
                  </a:moveTo>
                  <a:lnTo>
                    <a:pt x="0" y="467"/>
                  </a:lnTo>
                  <a:lnTo>
                    <a:pt x="1" y="459"/>
                  </a:lnTo>
                  <a:lnTo>
                    <a:pt x="2" y="453"/>
                  </a:lnTo>
                  <a:lnTo>
                    <a:pt x="5" y="446"/>
                  </a:lnTo>
                  <a:lnTo>
                    <a:pt x="8" y="440"/>
                  </a:lnTo>
                  <a:lnTo>
                    <a:pt x="12" y="434"/>
                  </a:lnTo>
                  <a:lnTo>
                    <a:pt x="18" y="428"/>
                  </a:lnTo>
                  <a:lnTo>
                    <a:pt x="23" y="423"/>
                  </a:lnTo>
                  <a:lnTo>
                    <a:pt x="30" y="419"/>
                  </a:lnTo>
                  <a:lnTo>
                    <a:pt x="30" y="30"/>
                  </a:lnTo>
                  <a:lnTo>
                    <a:pt x="873" y="30"/>
                  </a:lnTo>
                  <a:lnTo>
                    <a:pt x="873" y="543"/>
                  </a:lnTo>
                  <a:lnTo>
                    <a:pt x="481" y="543"/>
                  </a:lnTo>
                  <a:lnTo>
                    <a:pt x="481" y="573"/>
                  </a:lnTo>
                  <a:lnTo>
                    <a:pt x="903" y="573"/>
                  </a:lnTo>
                  <a:lnTo>
                    <a:pt x="9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89" name="Freeform 498">
              <a:extLst>
                <a:ext uri="{FF2B5EF4-FFF2-40B4-BE49-F238E27FC236}">
                  <a16:creationId xmlns:a16="http://schemas.microsoft.com/office/drawing/2014/main" id="{94533016-01AC-41FD-981F-0EEB95037E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69042" y="3315335"/>
              <a:ext cx="228600" cy="125413"/>
            </a:xfrm>
            <a:custGeom>
              <a:avLst/>
              <a:gdLst>
                <a:gd name="T0" fmla="*/ 330 w 723"/>
                <a:gd name="T1" fmla="*/ 283 h 392"/>
                <a:gd name="T2" fmla="*/ 295 w 723"/>
                <a:gd name="T3" fmla="*/ 263 h 392"/>
                <a:gd name="T4" fmla="*/ 269 w 723"/>
                <a:gd name="T5" fmla="*/ 232 h 392"/>
                <a:gd name="T6" fmla="*/ 257 w 723"/>
                <a:gd name="T7" fmla="*/ 192 h 392"/>
                <a:gd name="T8" fmla="*/ 260 w 723"/>
                <a:gd name="T9" fmla="*/ 151 h 392"/>
                <a:gd name="T10" fmla="*/ 281 w 723"/>
                <a:gd name="T11" fmla="*/ 115 h 392"/>
                <a:gd name="T12" fmla="*/ 312 w 723"/>
                <a:gd name="T13" fmla="*/ 90 h 392"/>
                <a:gd name="T14" fmla="*/ 350 w 723"/>
                <a:gd name="T15" fmla="*/ 77 h 392"/>
                <a:gd name="T16" fmla="*/ 392 w 723"/>
                <a:gd name="T17" fmla="*/ 81 h 392"/>
                <a:gd name="T18" fmla="*/ 429 w 723"/>
                <a:gd name="T19" fmla="*/ 100 h 392"/>
                <a:gd name="T20" fmla="*/ 454 w 723"/>
                <a:gd name="T21" fmla="*/ 131 h 392"/>
                <a:gd name="T22" fmla="*/ 466 w 723"/>
                <a:gd name="T23" fmla="*/ 171 h 392"/>
                <a:gd name="T24" fmla="*/ 462 w 723"/>
                <a:gd name="T25" fmla="*/ 213 h 392"/>
                <a:gd name="T26" fmla="*/ 443 w 723"/>
                <a:gd name="T27" fmla="*/ 248 h 392"/>
                <a:gd name="T28" fmla="*/ 412 w 723"/>
                <a:gd name="T29" fmla="*/ 274 h 392"/>
                <a:gd name="T30" fmla="*/ 372 w 723"/>
                <a:gd name="T31" fmla="*/ 287 h 392"/>
                <a:gd name="T32" fmla="*/ 96 w 723"/>
                <a:gd name="T33" fmla="*/ 151 h 392"/>
                <a:gd name="T34" fmla="*/ 68 w 723"/>
                <a:gd name="T35" fmla="*/ 131 h 392"/>
                <a:gd name="T36" fmla="*/ 61 w 723"/>
                <a:gd name="T37" fmla="*/ 97 h 392"/>
                <a:gd name="T38" fmla="*/ 80 w 723"/>
                <a:gd name="T39" fmla="*/ 69 h 392"/>
                <a:gd name="T40" fmla="*/ 114 w 723"/>
                <a:gd name="T41" fmla="*/ 63 h 392"/>
                <a:gd name="T42" fmla="*/ 143 w 723"/>
                <a:gd name="T43" fmla="*/ 81 h 392"/>
                <a:gd name="T44" fmla="*/ 150 w 723"/>
                <a:gd name="T45" fmla="*/ 115 h 392"/>
                <a:gd name="T46" fmla="*/ 131 w 723"/>
                <a:gd name="T47" fmla="*/ 144 h 392"/>
                <a:gd name="T48" fmla="*/ 106 w 723"/>
                <a:gd name="T49" fmla="*/ 152 h 392"/>
                <a:gd name="T50" fmla="*/ 642 w 723"/>
                <a:gd name="T51" fmla="*/ 249 h 392"/>
                <a:gd name="T52" fmla="*/ 661 w 723"/>
                <a:gd name="T53" fmla="*/ 278 h 392"/>
                <a:gd name="T54" fmla="*/ 655 w 723"/>
                <a:gd name="T55" fmla="*/ 313 h 392"/>
                <a:gd name="T56" fmla="*/ 626 w 723"/>
                <a:gd name="T57" fmla="*/ 331 h 392"/>
                <a:gd name="T58" fmla="*/ 592 w 723"/>
                <a:gd name="T59" fmla="*/ 324 h 392"/>
                <a:gd name="T60" fmla="*/ 573 w 723"/>
                <a:gd name="T61" fmla="*/ 297 h 392"/>
                <a:gd name="T62" fmla="*/ 580 w 723"/>
                <a:gd name="T63" fmla="*/ 262 h 392"/>
                <a:gd name="T64" fmla="*/ 608 w 723"/>
                <a:gd name="T65" fmla="*/ 243 h 392"/>
                <a:gd name="T66" fmla="*/ 669 w 723"/>
                <a:gd name="T67" fmla="*/ 392 h 392"/>
                <a:gd name="T68" fmla="*/ 691 w 723"/>
                <a:gd name="T69" fmla="*/ 386 h 392"/>
                <a:gd name="T70" fmla="*/ 709 w 723"/>
                <a:gd name="T71" fmla="*/ 371 h 392"/>
                <a:gd name="T72" fmla="*/ 720 w 723"/>
                <a:gd name="T73" fmla="*/ 350 h 392"/>
                <a:gd name="T74" fmla="*/ 723 w 723"/>
                <a:gd name="T75" fmla="*/ 62 h 392"/>
                <a:gd name="T76" fmla="*/ 718 w 723"/>
                <a:gd name="T77" fmla="*/ 38 h 392"/>
                <a:gd name="T78" fmla="*/ 705 w 723"/>
                <a:gd name="T79" fmla="*/ 19 h 392"/>
                <a:gd name="T80" fmla="*/ 686 w 723"/>
                <a:gd name="T81" fmla="*/ 6 h 392"/>
                <a:gd name="T82" fmla="*/ 663 w 723"/>
                <a:gd name="T83" fmla="*/ 2 h 392"/>
                <a:gd name="T84" fmla="*/ 43 w 723"/>
                <a:gd name="T85" fmla="*/ 4 h 392"/>
                <a:gd name="T86" fmla="*/ 22 w 723"/>
                <a:gd name="T87" fmla="*/ 14 h 392"/>
                <a:gd name="T88" fmla="*/ 7 w 723"/>
                <a:gd name="T89" fmla="*/ 33 h 392"/>
                <a:gd name="T90" fmla="*/ 1 w 723"/>
                <a:gd name="T91" fmla="*/ 55 h 392"/>
                <a:gd name="T92" fmla="*/ 46 w 723"/>
                <a:gd name="T93" fmla="*/ 294 h 392"/>
                <a:gd name="T94" fmla="*/ 151 w 723"/>
                <a:gd name="T95" fmla="*/ 287 h 392"/>
                <a:gd name="T96" fmla="*/ 244 w 723"/>
                <a:gd name="T97" fmla="*/ 293 h 392"/>
                <a:gd name="T98" fmla="*/ 326 w 723"/>
                <a:gd name="T99" fmla="*/ 312 h 392"/>
                <a:gd name="T100" fmla="*/ 373 w 723"/>
                <a:gd name="T101" fmla="*/ 337 h 392"/>
                <a:gd name="T102" fmla="*/ 389 w 723"/>
                <a:gd name="T103" fmla="*/ 36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23" h="392">
                  <a:moveTo>
                    <a:pt x="361" y="287"/>
                  </a:moveTo>
                  <a:lnTo>
                    <a:pt x="350" y="287"/>
                  </a:lnTo>
                  <a:lnTo>
                    <a:pt x="341" y="285"/>
                  </a:lnTo>
                  <a:lnTo>
                    <a:pt x="330" y="283"/>
                  </a:lnTo>
                  <a:lnTo>
                    <a:pt x="320" y="278"/>
                  </a:lnTo>
                  <a:lnTo>
                    <a:pt x="312" y="274"/>
                  </a:lnTo>
                  <a:lnTo>
                    <a:pt x="302" y="269"/>
                  </a:lnTo>
                  <a:lnTo>
                    <a:pt x="295" y="263"/>
                  </a:lnTo>
                  <a:lnTo>
                    <a:pt x="287" y="256"/>
                  </a:lnTo>
                  <a:lnTo>
                    <a:pt x="281" y="248"/>
                  </a:lnTo>
                  <a:lnTo>
                    <a:pt x="274" y="241"/>
                  </a:lnTo>
                  <a:lnTo>
                    <a:pt x="269" y="232"/>
                  </a:lnTo>
                  <a:lnTo>
                    <a:pt x="265" y="223"/>
                  </a:lnTo>
                  <a:lnTo>
                    <a:pt x="260" y="213"/>
                  </a:lnTo>
                  <a:lnTo>
                    <a:pt x="258" y="203"/>
                  </a:lnTo>
                  <a:lnTo>
                    <a:pt x="257" y="192"/>
                  </a:lnTo>
                  <a:lnTo>
                    <a:pt x="256" y="182"/>
                  </a:lnTo>
                  <a:lnTo>
                    <a:pt x="257" y="171"/>
                  </a:lnTo>
                  <a:lnTo>
                    <a:pt x="258" y="160"/>
                  </a:lnTo>
                  <a:lnTo>
                    <a:pt x="260" y="151"/>
                  </a:lnTo>
                  <a:lnTo>
                    <a:pt x="265" y="141"/>
                  </a:lnTo>
                  <a:lnTo>
                    <a:pt x="269" y="131"/>
                  </a:lnTo>
                  <a:lnTo>
                    <a:pt x="274" y="123"/>
                  </a:lnTo>
                  <a:lnTo>
                    <a:pt x="281" y="115"/>
                  </a:lnTo>
                  <a:lnTo>
                    <a:pt x="287" y="108"/>
                  </a:lnTo>
                  <a:lnTo>
                    <a:pt x="295" y="100"/>
                  </a:lnTo>
                  <a:lnTo>
                    <a:pt x="302" y="95"/>
                  </a:lnTo>
                  <a:lnTo>
                    <a:pt x="312" y="90"/>
                  </a:lnTo>
                  <a:lnTo>
                    <a:pt x="320" y="84"/>
                  </a:lnTo>
                  <a:lnTo>
                    <a:pt x="330" y="81"/>
                  </a:lnTo>
                  <a:lnTo>
                    <a:pt x="341" y="79"/>
                  </a:lnTo>
                  <a:lnTo>
                    <a:pt x="350" y="77"/>
                  </a:lnTo>
                  <a:lnTo>
                    <a:pt x="361" y="77"/>
                  </a:lnTo>
                  <a:lnTo>
                    <a:pt x="372" y="77"/>
                  </a:lnTo>
                  <a:lnTo>
                    <a:pt x="383" y="79"/>
                  </a:lnTo>
                  <a:lnTo>
                    <a:pt x="392" y="81"/>
                  </a:lnTo>
                  <a:lnTo>
                    <a:pt x="403" y="84"/>
                  </a:lnTo>
                  <a:lnTo>
                    <a:pt x="412" y="90"/>
                  </a:lnTo>
                  <a:lnTo>
                    <a:pt x="420" y="95"/>
                  </a:lnTo>
                  <a:lnTo>
                    <a:pt x="429" y="100"/>
                  </a:lnTo>
                  <a:lnTo>
                    <a:pt x="436" y="108"/>
                  </a:lnTo>
                  <a:lnTo>
                    <a:pt x="443" y="115"/>
                  </a:lnTo>
                  <a:lnTo>
                    <a:pt x="449" y="123"/>
                  </a:lnTo>
                  <a:lnTo>
                    <a:pt x="454" y="131"/>
                  </a:lnTo>
                  <a:lnTo>
                    <a:pt x="459" y="141"/>
                  </a:lnTo>
                  <a:lnTo>
                    <a:pt x="462" y="151"/>
                  </a:lnTo>
                  <a:lnTo>
                    <a:pt x="465" y="160"/>
                  </a:lnTo>
                  <a:lnTo>
                    <a:pt x="466" y="171"/>
                  </a:lnTo>
                  <a:lnTo>
                    <a:pt x="467" y="182"/>
                  </a:lnTo>
                  <a:lnTo>
                    <a:pt x="466" y="192"/>
                  </a:lnTo>
                  <a:lnTo>
                    <a:pt x="465" y="203"/>
                  </a:lnTo>
                  <a:lnTo>
                    <a:pt x="462" y="213"/>
                  </a:lnTo>
                  <a:lnTo>
                    <a:pt x="459" y="223"/>
                  </a:lnTo>
                  <a:lnTo>
                    <a:pt x="454" y="232"/>
                  </a:lnTo>
                  <a:lnTo>
                    <a:pt x="449" y="241"/>
                  </a:lnTo>
                  <a:lnTo>
                    <a:pt x="443" y="248"/>
                  </a:lnTo>
                  <a:lnTo>
                    <a:pt x="436" y="256"/>
                  </a:lnTo>
                  <a:lnTo>
                    <a:pt x="429" y="263"/>
                  </a:lnTo>
                  <a:lnTo>
                    <a:pt x="420" y="269"/>
                  </a:lnTo>
                  <a:lnTo>
                    <a:pt x="412" y="274"/>
                  </a:lnTo>
                  <a:lnTo>
                    <a:pt x="403" y="278"/>
                  </a:lnTo>
                  <a:lnTo>
                    <a:pt x="392" y="283"/>
                  </a:lnTo>
                  <a:lnTo>
                    <a:pt x="383" y="285"/>
                  </a:lnTo>
                  <a:lnTo>
                    <a:pt x="372" y="287"/>
                  </a:lnTo>
                  <a:lnTo>
                    <a:pt x="361" y="287"/>
                  </a:lnTo>
                  <a:lnTo>
                    <a:pt x="361" y="287"/>
                  </a:lnTo>
                  <a:close/>
                  <a:moveTo>
                    <a:pt x="106" y="152"/>
                  </a:moveTo>
                  <a:lnTo>
                    <a:pt x="96" y="151"/>
                  </a:lnTo>
                  <a:lnTo>
                    <a:pt x="88" y="149"/>
                  </a:lnTo>
                  <a:lnTo>
                    <a:pt x="80" y="144"/>
                  </a:lnTo>
                  <a:lnTo>
                    <a:pt x="74" y="139"/>
                  </a:lnTo>
                  <a:lnTo>
                    <a:pt x="68" y="131"/>
                  </a:lnTo>
                  <a:lnTo>
                    <a:pt x="64" y="124"/>
                  </a:lnTo>
                  <a:lnTo>
                    <a:pt x="61" y="115"/>
                  </a:lnTo>
                  <a:lnTo>
                    <a:pt x="61" y="107"/>
                  </a:lnTo>
                  <a:lnTo>
                    <a:pt x="61" y="97"/>
                  </a:lnTo>
                  <a:lnTo>
                    <a:pt x="64" y="88"/>
                  </a:lnTo>
                  <a:lnTo>
                    <a:pt x="68" y="81"/>
                  </a:lnTo>
                  <a:lnTo>
                    <a:pt x="74" y="74"/>
                  </a:lnTo>
                  <a:lnTo>
                    <a:pt x="80" y="69"/>
                  </a:lnTo>
                  <a:lnTo>
                    <a:pt x="88" y="65"/>
                  </a:lnTo>
                  <a:lnTo>
                    <a:pt x="96" y="63"/>
                  </a:lnTo>
                  <a:lnTo>
                    <a:pt x="106" y="62"/>
                  </a:lnTo>
                  <a:lnTo>
                    <a:pt x="114" y="63"/>
                  </a:lnTo>
                  <a:lnTo>
                    <a:pt x="123" y="65"/>
                  </a:lnTo>
                  <a:lnTo>
                    <a:pt x="131" y="69"/>
                  </a:lnTo>
                  <a:lnTo>
                    <a:pt x="137" y="74"/>
                  </a:lnTo>
                  <a:lnTo>
                    <a:pt x="143" y="81"/>
                  </a:lnTo>
                  <a:lnTo>
                    <a:pt x="147" y="88"/>
                  </a:lnTo>
                  <a:lnTo>
                    <a:pt x="150" y="97"/>
                  </a:lnTo>
                  <a:lnTo>
                    <a:pt x="151" y="107"/>
                  </a:lnTo>
                  <a:lnTo>
                    <a:pt x="150" y="115"/>
                  </a:lnTo>
                  <a:lnTo>
                    <a:pt x="148" y="124"/>
                  </a:lnTo>
                  <a:lnTo>
                    <a:pt x="143" y="131"/>
                  </a:lnTo>
                  <a:lnTo>
                    <a:pt x="137" y="139"/>
                  </a:lnTo>
                  <a:lnTo>
                    <a:pt x="131" y="144"/>
                  </a:lnTo>
                  <a:lnTo>
                    <a:pt x="123" y="149"/>
                  </a:lnTo>
                  <a:lnTo>
                    <a:pt x="114" y="151"/>
                  </a:lnTo>
                  <a:lnTo>
                    <a:pt x="106" y="152"/>
                  </a:lnTo>
                  <a:lnTo>
                    <a:pt x="106" y="152"/>
                  </a:lnTo>
                  <a:close/>
                  <a:moveTo>
                    <a:pt x="617" y="242"/>
                  </a:moveTo>
                  <a:lnTo>
                    <a:pt x="626" y="243"/>
                  </a:lnTo>
                  <a:lnTo>
                    <a:pt x="635" y="245"/>
                  </a:lnTo>
                  <a:lnTo>
                    <a:pt x="642" y="249"/>
                  </a:lnTo>
                  <a:lnTo>
                    <a:pt x="650" y="255"/>
                  </a:lnTo>
                  <a:lnTo>
                    <a:pt x="655" y="262"/>
                  </a:lnTo>
                  <a:lnTo>
                    <a:pt x="659" y="270"/>
                  </a:lnTo>
                  <a:lnTo>
                    <a:pt x="661" y="278"/>
                  </a:lnTo>
                  <a:lnTo>
                    <a:pt x="663" y="287"/>
                  </a:lnTo>
                  <a:lnTo>
                    <a:pt x="661" y="297"/>
                  </a:lnTo>
                  <a:lnTo>
                    <a:pt x="659" y="305"/>
                  </a:lnTo>
                  <a:lnTo>
                    <a:pt x="655" y="313"/>
                  </a:lnTo>
                  <a:lnTo>
                    <a:pt x="650" y="319"/>
                  </a:lnTo>
                  <a:lnTo>
                    <a:pt x="642" y="324"/>
                  </a:lnTo>
                  <a:lnTo>
                    <a:pt x="635" y="329"/>
                  </a:lnTo>
                  <a:lnTo>
                    <a:pt x="626" y="331"/>
                  </a:lnTo>
                  <a:lnTo>
                    <a:pt x="617" y="332"/>
                  </a:lnTo>
                  <a:lnTo>
                    <a:pt x="608" y="331"/>
                  </a:lnTo>
                  <a:lnTo>
                    <a:pt x="600" y="329"/>
                  </a:lnTo>
                  <a:lnTo>
                    <a:pt x="592" y="324"/>
                  </a:lnTo>
                  <a:lnTo>
                    <a:pt x="585" y="319"/>
                  </a:lnTo>
                  <a:lnTo>
                    <a:pt x="580" y="313"/>
                  </a:lnTo>
                  <a:lnTo>
                    <a:pt x="576" y="305"/>
                  </a:lnTo>
                  <a:lnTo>
                    <a:pt x="573" y="297"/>
                  </a:lnTo>
                  <a:lnTo>
                    <a:pt x="572" y="287"/>
                  </a:lnTo>
                  <a:lnTo>
                    <a:pt x="573" y="278"/>
                  </a:lnTo>
                  <a:lnTo>
                    <a:pt x="576" y="270"/>
                  </a:lnTo>
                  <a:lnTo>
                    <a:pt x="580" y="262"/>
                  </a:lnTo>
                  <a:lnTo>
                    <a:pt x="585" y="255"/>
                  </a:lnTo>
                  <a:lnTo>
                    <a:pt x="592" y="249"/>
                  </a:lnTo>
                  <a:lnTo>
                    <a:pt x="600" y="245"/>
                  </a:lnTo>
                  <a:lnTo>
                    <a:pt x="608" y="243"/>
                  </a:lnTo>
                  <a:lnTo>
                    <a:pt x="617" y="242"/>
                  </a:lnTo>
                  <a:close/>
                  <a:moveTo>
                    <a:pt x="391" y="392"/>
                  </a:moveTo>
                  <a:lnTo>
                    <a:pt x="663" y="392"/>
                  </a:lnTo>
                  <a:lnTo>
                    <a:pt x="669" y="392"/>
                  </a:lnTo>
                  <a:lnTo>
                    <a:pt x="674" y="391"/>
                  </a:lnTo>
                  <a:lnTo>
                    <a:pt x="681" y="390"/>
                  </a:lnTo>
                  <a:lnTo>
                    <a:pt x="686" y="388"/>
                  </a:lnTo>
                  <a:lnTo>
                    <a:pt x="691" y="386"/>
                  </a:lnTo>
                  <a:lnTo>
                    <a:pt x="697" y="382"/>
                  </a:lnTo>
                  <a:lnTo>
                    <a:pt x="701" y="379"/>
                  </a:lnTo>
                  <a:lnTo>
                    <a:pt x="705" y="375"/>
                  </a:lnTo>
                  <a:lnTo>
                    <a:pt x="709" y="371"/>
                  </a:lnTo>
                  <a:lnTo>
                    <a:pt x="713" y="366"/>
                  </a:lnTo>
                  <a:lnTo>
                    <a:pt x="715" y="361"/>
                  </a:lnTo>
                  <a:lnTo>
                    <a:pt x="718" y="356"/>
                  </a:lnTo>
                  <a:lnTo>
                    <a:pt x="720" y="350"/>
                  </a:lnTo>
                  <a:lnTo>
                    <a:pt x="721" y="345"/>
                  </a:lnTo>
                  <a:lnTo>
                    <a:pt x="723" y="338"/>
                  </a:lnTo>
                  <a:lnTo>
                    <a:pt x="723" y="332"/>
                  </a:lnTo>
                  <a:lnTo>
                    <a:pt x="723" y="62"/>
                  </a:lnTo>
                  <a:lnTo>
                    <a:pt x="723" y="55"/>
                  </a:lnTo>
                  <a:lnTo>
                    <a:pt x="721" y="49"/>
                  </a:lnTo>
                  <a:lnTo>
                    <a:pt x="720" y="43"/>
                  </a:lnTo>
                  <a:lnTo>
                    <a:pt x="718" y="38"/>
                  </a:lnTo>
                  <a:lnTo>
                    <a:pt x="715" y="33"/>
                  </a:lnTo>
                  <a:lnTo>
                    <a:pt x="713" y="27"/>
                  </a:lnTo>
                  <a:lnTo>
                    <a:pt x="709" y="23"/>
                  </a:lnTo>
                  <a:lnTo>
                    <a:pt x="705" y="19"/>
                  </a:lnTo>
                  <a:lnTo>
                    <a:pt x="701" y="14"/>
                  </a:lnTo>
                  <a:lnTo>
                    <a:pt x="697" y="11"/>
                  </a:lnTo>
                  <a:lnTo>
                    <a:pt x="691" y="8"/>
                  </a:lnTo>
                  <a:lnTo>
                    <a:pt x="686" y="6"/>
                  </a:lnTo>
                  <a:lnTo>
                    <a:pt x="681" y="4"/>
                  </a:lnTo>
                  <a:lnTo>
                    <a:pt x="674" y="3"/>
                  </a:lnTo>
                  <a:lnTo>
                    <a:pt x="669" y="2"/>
                  </a:lnTo>
                  <a:lnTo>
                    <a:pt x="663" y="2"/>
                  </a:lnTo>
                  <a:lnTo>
                    <a:pt x="61" y="0"/>
                  </a:lnTo>
                  <a:lnTo>
                    <a:pt x="54" y="2"/>
                  </a:lnTo>
                  <a:lnTo>
                    <a:pt x="48" y="3"/>
                  </a:lnTo>
                  <a:lnTo>
                    <a:pt x="43" y="4"/>
                  </a:lnTo>
                  <a:lnTo>
                    <a:pt x="37" y="6"/>
                  </a:lnTo>
                  <a:lnTo>
                    <a:pt x="32" y="8"/>
                  </a:lnTo>
                  <a:lnTo>
                    <a:pt x="27" y="11"/>
                  </a:lnTo>
                  <a:lnTo>
                    <a:pt x="22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7" y="33"/>
                  </a:lnTo>
                  <a:lnTo>
                    <a:pt x="5" y="38"/>
                  </a:lnTo>
                  <a:lnTo>
                    <a:pt x="3" y="43"/>
                  </a:lnTo>
                  <a:lnTo>
                    <a:pt x="2" y="49"/>
                  </a:lnTo>
                  <a:lnTo>
                    <a:pt x="1" y="55"/>
                  </a:lnTo>
                  <a:lnTo>
                    <a:pt x="0" y="62"/>
                  </a:lnTo>
                  <a:lnTo>
                    <a:pt x="0" y="304"/>
                  </a:lnTo>
                  <a:lnTo>
                    <a:pt x="22" y="299"/>
                  </a:lnTo>
                  <a:lnTo>
                    <a:pt x="46" y="294"/>
                  </a:lnTo>
                  <a:lnTo>
                    <a:pt x="68" y="291"/>
                  </a:lnTo>
                  <a:lnTo>
                    <a:pt x="90" y="290"/>
                  </a:lnTo>
                  <a:lnTo>
                    <a:pt x="126" y="288"/>
                  </a:lnTo>
                  <a:lnTo>
                    <a:pt x="151" y="287"/>
                  </a:lnTo>
                  <a:lnTo>
                    <a:pt x="172" y="288"/>
                  </a:lnTo>
                  <a:lnTo>
                    <a:pt x="206" y="289"/>
                  </a:lnTo>
                  <a:lnTo>
                    <a:pt x="225" y="291"/>
                  </a:lnTo>
                  <a:lnTo>
                    <a:pt x="244" y="293"/>
                  </a:lnTo>
                  <a:lnTo>
                    <a:pt x="266" y="297"/>
                  </a:lnTo>
                  <a:lnTo>
                    <a:pt x="286" y="300"/>
                  </a:lnTo>
                  <a:lnTo>
                    <a:pt x="306" y="305"/>
                  </a:lnTo>
                  <a:lnTo>
                    <a:pt x="326" y="312"/>
                  </a:lnTo>
                  <a:lnTo>
                    <a:pt x="344" y="318"/>
                  </a:lnTo>
                  <a:lnTo>
                    <a:pt x="360" y="327"/>
                  </a:lnTo>
                  <a:lnTo>
                    <a:pt x="366" y="332"/>
                  </a:lnTo>
                  <a:lnTo>
                    <a:pt x="373" y="337"/>
                  </a:lnTo>
                  <a:lnTo>
                    <a:pt x="378" y="343"/>
                  </a:lnTo>
                  <a:lnTo>
                    <a:pt x="383" y="349"/>
                  </a:lnTo>
                  <a:lnTo>
                    <a:pt x="387" y="356"/>
                  </a:lnTo>
                  <a:lnTo>
                    <a:pt x="389" y="362"/>
                  </a:lnTo>
                  <a:lnTo>
                    <a:pt x="391" y="369"/>
                  </a:lnTo>
                  <a:lnTo>
                    <a:pt x="391" y="377"/>
                  </a:lnTo>
                  <a:lnTo>
                    <a:pt x="391" y="392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90" name="Freeform 499">
              <a:extLst>
                <a:ext uri="{FF2B5EF4-FFF2-40B4-BE49-F238E27FC236}">
                  <a16:creationId xmlns:a16="http://schemas.microsoft.com/office/drawing/2014/main" id="{18D20582-D9F5-4371-9367-FE7438ECC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992" y="3540760"/>
              <a:ext cx="133350" cy="33338"/>
            </a:xfrm>
            <a:custGeom>
              <a:avLst/>
              <a:gdLst>
                <a:gd name="T0" fmla="*/ 0 w 421"/>
                <a:gd name="T1" fmla="*/ 44 h 104"/>
                <a:gd name="T2" fmla="*/ 2 w 421"/>
                <a:gd name="T3" fmla="*/ 52 h 104"/>
                <a:gd name="T4" fmla="*/ 5 w 421"/>
                <a:gd name="T5" fmla="*/ 56 h 104"/>
                <a:gd name="T6" fmla="*/ 6 w 421"/>
                <a:gd name="T7" fmla="*/ 59 h 104"/>
                <a:gd name="T8" fmla="*/ 11 w 421"/>
                <a:gd name="T9" fmla="*/ 65 h 104"/>
                <a:gd name="T10" fmla="*/ 13 w 421"/>
                <a:gd name="T11" fmla="*/ 65 h 104"/>
                <a:gd name="T12" fmla="*/ 31 w 421"/>
                <a:gd name="T13" fmla="*/ 76 h 104"/>
                <a:gd name="T14" fmla="*/ 32 w 421"/>
                <a:gd name="T15" fmla="*/ 77 h 104"/>
                <a:gd name="T16" fmla="*/ 41 w 421"/>
                <a:gd name="T17" fmla="*/ 80 h 104"/>
                <a:gd name="T18" fmla="*/ 45 w 421"/>
                <a:gd name="T19" fmla="*/ 81 h 104"/>
                <a:gd name="T20" fmla="*/ 53 w 421"/>
                <a:gd name="T21" fmla="*/ 84 h 104"/>
                <a:gd name="T22" fmla="*/ 61 w 421"/>
                <a:gd name="T23" fmla="*/ 86 h 104"/>
                <a:gd name="T24" fmla="*/ 66 w 421"/>
                <a:gd name="T25" fmla="*/ 87 h 104"/>
                <a:gd name="T26" fmla="*/ 98 w 421"/>
                <a:gd name="T27" fmla="*/ 95 h 104"/>
                <a:gd name="T28" fmla="*/ 133 w 421"/>
                <a:gd name="T29" fmla="*/ 99 h 104"/>
                <a:gd name="T30" fmla="*/ 197 w 421"/>
                <a:gd name="T31" fmla="*/ 104 h 104"/>
                <a:gd name="T32" fmla="*/ 211 w 421"/>
                <a:gd name="T33" fmla="*/ 104 h 104"/>
                <a:gd name="T34" fmla="*/ 225 w 421"/>
                <a:gd name="T35" fmla="*/ 104 h 104"/>
                <a:gd name="T36" fmla="*/ 289 w 421"/>
                <a:gd name="T37" fmla="*/ 99 h 104"/>
                <a:gd name="T38" fmla="*/ 322 w 421"/>
                <a:gd name="T39" fmla="*/ 95 h 104"/>
                <a:gd name="T40" fmla="*/ 356 w 421"/>
                <a:gd name="T41" fmla="*/ 87 h 104"/>
                <a:gd name="T42" fmla="*/ 360 w 421"/>
                <a:gd name="T43" fmla="*/ 86 h 104"/>
                <a:gd name="T44" fmla="*/ 368 w 421"/>
                <a:gd name="T45" fmla="*/ 84 h 104"/>
                <a:gd name="T46" fmla="*/ 376 w 421"/>
                <a:gd name="T47" fmla="*/ 81 h 104"/>
                <a:gd name="T48" fmla="*/ 379 w 421"/>
                <a:gd name="T49" fmla="*/ 80 h 104"/>
                <a:gd name="T50" fmla="*/ 390 w 421"/>
                <a:gd name="T51" fmla="*/ 77 h 104"/>
                <a:gd name="T52" fmla="*/ 391 w 421"/>
                <a:gd name="T53" fmla="*/ 76 h 104"/>
                <a:gd name="T54" fmla="*/ 409 w 421"/>
                <a:gd name="T55" fmla="*/ 65 h 104"/>
                <a:gd name="T56" fmla="*/ 409 w 421"/>
                <a:gd name="T57" fmla="*/ 65 h 104"/>
                <a:gd name="T58" fmla="*/ 416 w 421"/>
                <a:gd name="T59" fmla="*/ 59 h 104"/>
                <a:gd name="T60" fmla="*/ 417 w 421"/>
                <a:gd name="T61" fmla="*/ 56 h 104"/>
                <a:gd name="T62" fmla="*/ 420 w 421"/>
                <a:gd name="T63" fmla="*/ 52 h 104"/>
                <a:gd name="T64" fmla="*/ 421 w 421"/>
                <a:gd name="T65" fmla="*/ 44 h 104"/>
                <a:gd name="T66" fmla="*/ 410 w 421"/>
                <a:gd name="T67" fmla="*/ 4 h 104"/>
                <a:gd name="T68" fmla="*/ 386 w 421"/>
                <a:gd name="T69" fmla="*/ 10 h 104"/>
                <a:gd name="T70" fmla="*/ 344 w 421"/>
                <a:gd name="T71" fmla="*/ 19 h 104"/>
                <a:gd name="T72" fmla="*/ 284 w 421"/>
                <a:gd name="T73" fmla="*/ 25 h 104"/>
                <a:gd name="T74" fmla="*/ 231 w 421"/>
                <a:gd name="T75" fmla="*/ 28 h 104"/>
                <a:gd name="T76" fmla="*/ 191 w 421"/>
                <a:gd name="T77" fmla="*/ 28 h 104"/>
                <a:gd name="T78" fmla="*/ 138 w 421"/>
                <a:gd name="T79" fmla="*/ 25 h 104"/>
                <a:gd name="T80" fmla="*/ 78 w 421"/>
                <a:gd name="T81" fmla="*/ 19 h 104"/>
                <a:gd name="T82" fmla="*/ 35 w 421"/>
                <a:gd name="T83" fmla="*/ 10 h 104"/>
                <a:gd name="T84" fmla="*/ 10 w 421"/>
                <a:gd name="T85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1" h="104">
                  <a:moveTo>
                    <a:pt x="0" y="0"/>
                  </a:moveTo>
                  <a:lnTo>
                    <a:pt x="0" y="44"/>
                  </a:lnTo>
                  <a:lnTo>
                    <a:pt x="1" y="48"/>
                  </a:lnTo>
                  <a:lnTo>
                    <a:pt x="2" y="52"/>
                  </a:lnTo>
                  <a:lnTo>
                    <a:pt x="3" y="54"/>
                  </a:lnTo>
                  <a:lnTo>
                    <a:pt x="5" y="56"/>
                  </a:lnTo>
                  <a:lnTo>
                    <a:pt x="5" y="57"/>
                  </a:lnTo>
                  <a:lnTo>
                    <a:pt x="6" y="59"/>
                  </a:lnTo>
                  <a:lnTo>
                    <a:pt x="8" y="62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3" y="65"/>
                  </a:lnTo>
                  <a:lnTo>
                    <a:pt x="20" y="7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2" y="77"/>
                  </a:lnTo>
                  <a:lnTo>
                    <a:pt x="36" y="79"/>
                  </a:lnTo>
                  <a:lnTo>
                    <a:pt x="41" y="80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9" y="83"/>
                  </a:lnTo>
                  <a:lnTo>
                    <a:pt x="53" y="84"/>
                  </a:lnTo>
                  <a:lnTo>
                    <a:pt x="58" y="85"/>
                  </a:lnTo>
                  <a:lnTo>
                    <a:pt x="61" y="86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82" y="92"/>
                  </a:lnTo>
                  <a:lnTo>
                    <a:pt x="98" y="95"/>
                  </a:lnTo>
                  <a:lnTo>
                    <a:pt x="115" y="97"/>
                  </a:lnTo>
                  <a:lnTo>
                    <a:pt x="133" y="99"/>
                  </a:lnTo>
                  <a:lnTo>
                    <a:pt x="166" y="102"/>
                  </a:lnTo>
                  <a:lnTo>
                    <a:pt x="197" y="104"/>
                  </a:lnTo>
                  <a:lnTo>
                    <a:pt x="203" y="104"/>
                  </a:lnTo>
                  <a:lnTo>
                    <a:pt x="211" y="104"/>
                  </a:lnTo>
                  <a:lnTo>
                    <a:pt x="217" y="104"/>
                  </a:lnTo>
                  <a:lnTo>
                    <a:pt x="225" y="104"/>
                  </a:lnTo>
                  <a:lnTo>
                    <a:pt x="255" y="102"/>
                  </a:lnTo>
                  <a:lnTo>
                    <a:pt x="289" y="99"/>
                  </a:lnTo>
                  <a:lnTo>
                    <a:pt x="306" y="97"/>
                  </a:lnTo>
                  <a:lnTo>
                    <a:pt x="322" y="95"/>
                  </a:lnTo>
                  <a:lnTo>
                    <a:pt x="340" y="92"/>
                  </a:lnTo>
                  <a:lnTo>
                    <a:pt x="356" y="87"/>
                  </a:lnTo>
                  <a:lnTo>
                    <a:pt x="358" y="87"/>
                  </a:lnTo>
                  <a:lnTo>
                    <a:pt x="360" y="86"/>
                  </a:lnTo>
                  <a:lnTo>
                    <a:pt x="364" y="85"/>
                  </a:lnTo>
                  <a:lnTo>
                    <a:pt x="368" y="84"/>
                  </a:lnTo>
                  <a:lnTo>
                    <a:pt x="372" y="83"/>
                  </a:lnTo>
                  <a:lnTo>
                    <a:pt x="376" y="81"/>
                  </a:lnTo>
                  <a:lnTo>
                    <a:pt x="378" y="81"/>
                  </a:lnTo>
                  <a:lnTo>
                    <a:pt x="379" y="80"/>
                  </a:lnTo>
                  <a:lnTo>
                    <a:pt x="385" y="79"/>
                  </a:lnTo>
                  <a:lnTo>
                    <a:pt x="390" y="77"/>
                  </a:lnTo>
                  <a:lnTo>
                    <a:pt x="390" y="76"/>
                  </a:lnTo>
                  <a:lnTo>
                    <a:pt x="391" y="76"/>
                  </a:lnTo>
                  <a:lnTo>
                    <a:pt x="401" y="70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13" y="62"/>
                  </a:lnTo>
                  <a:lnTo>
                    <a:pt x="416" y="59"/>
                  </a:lnTo>
                  <a:lnTo>
                    <a:pt x="417" y="57"/>
                  </a:lnTo>
                  <a:lnTo>
                    <a:pt x="417" y="56"/>
                  </a:lnTo>
                  <a:lnTo>
                    <a:pt x="419" y="54"/>
                  </a:lnTo>
                  <a:lnTo>
                    <a:pt x="420" y="52"/>
                  </a:lnTo>
                  <a:lnTo>
                    <a:pt x="421" y="48"/>
                  </a:lnTo>
                  <a:lnTo>
                    <a:pt x="421" y="44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7"/>
                  </a:lnTo>
                  <a:lnTo>
                    <a:pt x="386" y="10"/>
                  </a:lnTo>
                  <a:lnTo>
                    <a:pt x="373" y="13"/>
                  </a:lnTo>
                  <a:lnTo>
                    <a:pt x="344" y="19"/>
                  </a:lnTo>
                  <a:lnTo>
                    <a:pt x="314" y="23"/>
                  </a:lnTo>
                  <a:lnTo>
                    <a:pt x="284" y="25"/>
                  </a:lnTo>
                  <a:lnTo>
                    <a:pt x="256" y="27"/>
                  </a:lnTo>
                  <a:lnTo>
                    <a:pt x="231" y="28"/>
                  </a:lnTo>
                  <a:lnTo>
                    <a:pt x="211" y="28"/>
                  </a:lnTo>
                  <a:lnTo>
                    <a:pt x="191" y="28"/>
                  </a:lnTo>
                  <a:lnTo>
                    <a:pt x="166" y="27"/>
                  </a:lnTo>
                  <a:lnTo>
                    <a:pt x="138" y="25"/>
                  </a:lnTo>
                  <a:lnTo>
                    <a:pt x="108" y="23"/>
                  </a:lnTo>
                  <a:lnTo>
                    <a:pt x="78" y="19"/>
                  </a:lnTo>
                  <a:lnTo>
                    <a:pt x="49" y="13"/>
                  </a:lnTo>
                  <a:lnTo>
                    <a:pt x="35" y="10"/>
                  </a:lnTo>
                  <a:lnTo>
                    <a:pt x="22" y="7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91" name="Freeform 500">
              <a:extLst>
                <a:ext uri="{FF2B5EF4-FFF2-40B4-BE49-F238E27FC236}">
                  <a16:creationId xmlns:a16="http://schemas.microsoft.com/office/drawing/2014/main" id="{AC22F1EB-A4A0-4623-9E12-54168653BA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992" y="3416935"/>
              <a:ext cx="133350" cy="28575"/>
            </a:xfrm>
            <a:custGeom>
              <a:avLst/>
              <a:gdLst>
                <a:gd name="T0" fmla="*/ 420 w 420"/>
                <a:gd name="T1" fmla="*/ 58 h 90"/>
                <a:gd name="T2" fmla="*/ 419 w 420"/>
                <a:gd name="T3" fmla="*/ 55 h 90"/>
                <a:gd name="T4" fmla="*/ 418 w 420"/>
                <a:gd name="T5" fmla="*/ 50 h 90"/>
                <a:gd name="T6" fmla="*/ 416 w 420"/>
                <a:gd name="T7" fmla="*/ 47 h 90"/>
                <a:gd name="T8" fmla="*/ 413 w 420"/>
                <a:gd name="T9" fmla="*/ 44 h 90"/>
                <a:gd name="T10" fmla="*/ 406 w 420"/>
                <a:gd name="T11" fmla="*/ 37 h 90"/>
                <a:gd name="T12" fmla="*/ 397 w 420"/>
                <a:gd name="T13" fmla="*/ 32 h 90"/>
                <a:gd name="T14" fmla="*/ 386 w 420"/>
                <a:gd name="T15" fmla="*/ 27 h 90"/>
                <a:gd name="T16" fmla="*/ 374 w 420"/>
                <a:gd name="T17" fmla="*/ 22 h 90"/>
                <a:gd name="T18" fmla="*/ 360 w 420"/>
                <a:gd name="T19" fmla="*/ 18 h 90"/>
                <a:gd name="T20" fmla="*/ 345 w 420"/>
                <a:gd name="T21" fmla="*/ 14 h 90"/>
                <a:gd name="T22" fmla="*/ 313 w 420"/>
                <a:gd name="T23" fmla="*/ 9 h 90"/>
                <a:gd name="T24" fmla="*/ 277 w 420"/>
                <a:gd name="T25" fmla="*/ 3 h 90"/>
                <a:gd name="T26" fmla="*/ 243 w 420"/>
                <a:gd name="T27" fmla="*/ 1 h 90"/>
                <a:gd name="T28" fmla="*/ 210 w 420"/>
                <a:gd name="T29" fmla="*/ 0 h 90"/>
                <a:gd name="T30" fmla="*/ 172 w 420"/>
                <a:gd name="T31" fmla="*/ 1 h 90"/>
                <a:gd name="T32" fmla="*/ 133 w 420"/>
                <a:gd name="T33" fmla="*/ 4 h 90"/>
                <a:gd name="T34" fmla="*/ 113 w 420"/>
                <a:gd name="T35" fmla="*/ 7 h 90"/>
                <a:gd name="T36" fmla="*/ 94 w 420"/>
                <a:gd name="T37" fmla="*/ 11 h 90"/>
                <a:gd name="T38" fmla="*/ 76 w 420"/>
                <a:gd name="T39" fmla="*/ 14 h 90"/>
                <a:gd name="T40" fmla="*/ 59 w 420"/>
                <a:gd name="T41" fmla="*/ 18 h 90"/>
                <a:gd name="T42" fmla="*/ 59 w 420"/>
                <a:gd name="T43" fmla="*/ 18 h 90"/>
                <a:gd name="T44" fmla="*/ 55 w 420"/>
                <a:gd name="T45" fmla="*/ 19 h 90"/>
                <a:gd name="T46" fmla="*/ 52 w 420"/>
                <a:gd name="T47" fmla="*/ 20 h 90"/>
                <a:gd name="T48" fmla="*/ 48 w 420"/>
                <a:gd name="T49" fmla="*/ 21 h 90"/>
                <a:gd name="T50" fmla="*/ 44 w 420"/>
                <a:gd name="T51" fmla="*/ 22 h 90"/>
                <a:gd name="T52" fmla="*/ 43 w 420"/>
                <a:gd name="T53" fmla="*/ 24 h 90"/>
                <a:gd name="T54" fmla="*/ 40 w 420"/>
                <a:gd name="T55" fmla="*/ 24 h 90"/>
                <a:gd name="T56" fmla="*/ 35 w 420"/>
                <a:gd name="T57" fmla="*/ 26 h 90"/>
                <a:gd name="T58" fmla="*/ 31 w 420"/>
                <a:gd name="T59" fmla="*/ 28 h 90"/>
                <a:gd name="T60" fmla="*/ 30 w 420"/>
                <a:gd name="T61" fmla="*/ 28 h 90"/>
                <a:gd name="T62" fmla="*/ 30 w 420"/>
                <a:gd name="T63" fmla="*/ 28 h 90"/>
                <a:gd name="T64" fmla="*/ 19 w 420"/>
                <a:gd name="T65" fmla="*/ 33 h 90"/>
                <a:gd name="T66" fmla="*/ 12 w 420"/>
                <a:gd name="T67" fmla="*/ 40 h 90"/>
                <a:gd name="T68" fmla="*/ 10 w 420"/>
                <a:gd name="T69" fmla="*/ 40 h 90"/>
                <a:gd name="T70" fmla="*/ 10 w 420"/>
                <a:gd name="T71" fmla="*/ 40 h 90"/>
                <a:gd name="T72" fmla="*/ 7 w 420"/>
                <a:gd name="T73" fmla="*/ 43 h 90"/>
                <a:gd name="T74" fmla="*/ 5 w 420"/>
                <a:gd name="T75" fmla="*/ 46 h 90"/>
                <a:gd name="T76" fmla="*/ 4 w 420"/>
                <a:gd name="T77" fmla="*/ 47 h 90"/>
                <a:gd name="T78" fmla="*/ 4 w 420"/>
                <a:gd name="T79" fmla="*/ 48 h 90"/>
                <a:gd name="T80" fmla="*/ 2 w 420"/>
                <a:gd name="T81" fmla="*/ 50 h 90"/>
                <a:gd name="T82" fmla="*/ 1 w 420"/>
                <a:gd name="T83" fmla="*/ 52 h 90"/>
                <a:gd name="T84" fmla="*/ 0 w 420"/>
                <a:gd name="T85" fmla="*/ 56 h 90"/>
                <a:gd name="T86" fmla="*/ 0 w 420"/>
                <a:gd name="T87" fmla="*/ 58 h 90"/>
                <a:gd name="T88" fmla="*/ 8 w 420"/>
                <a:gd name="T89" fmla="*/ 63 h 90"/>
                <a:gd name="T90" fmla="*/ 22 w 420"/>
                <a:gd name="T91" fmla="*/ 68 h 90"/>
                <a:gd name="T92" fmla="*/ 43 w 420"/>
                <a:gd name="T93" fmla="*/ 74 h 90"/>
                <a:gd name="T94" fmla="*/ 67 w 420"/>
                <a:gd name="T95" fmla="*/ 78 h 90"/>
                <a:gd name="T96" fmla="*/ 96 w 420"/>
                <a:gd name="T97" fmla="*/ 84 h 90"/>
                <a:gd name="T98" fmla="*/ 131 w 420"/>
                <a:gd name="T99" fmla="*/ 87 h 90"/>
                <a:gd name="T100" fmla="*/ 168 w 420"/>
                <a:gd name="T101" fmla="*/ 90 h 90"/>
                <a:gd name="T102" fmla="*/ 210 w 420"/>
                <a:gd name="T103" fmla="*/ 90 h 90"/>
                <a:gd name="T104" fmla="*/ 251 w 420"/>
                <a:gd name="T105" fmla="*/ 90 h 90"/>
                <a:gd name="T106" fmla="*/ 289 w 420"/>
                <a:gd name="T107" fmla="*/ 87 h 90"/>
                <a:gd name="T108" fmla="*/ 323 w 420"/>
                <a:gd name="T109" fmla="*/ 84 h 90"/>
                <a:gd name="T110" fmla="*/ 353 w 420"/>
                <a:gd name="T111" fmla="*/ 78 h 90"/>
                <a:gd name="T112" fmla="*/ 377 w 420"/>
                <a:gd name="T113" fmla="*/ 74 h 90"/>
                <a:gd name="T114" fmla="*/ 398 w 420"/>
                <a:gd name="T115" fmla="*/ 68 h 90"/>
                <a:gd name="T116" fmla="*/ 412 w 420"/>
                <a:gd name="T117" fmla="*/ 62 h 90"/>
                <a:gd name="T118" fmla="*/ 420 w 420"/>
                <a:gd name="T119" fmla="*/ 5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0" h="90">
                  <a:moveTo>
                    <a:pt x="420" y="58"/>
                  </a:moveTo>
                  <a:lnTo>
                    <a:pt x="419" y="55"/>
                  </a:lnTo>
                  <a:lnTo>
                    <a:pt x="418" y="50"/>
                  </a:lnTo>
                  <a:lnTo>
                    <a:pt x="416" y="47"/>
                  </a:lnTo>
                  <a:lnTo>
                    <a:pt x="413" y="44"/>
                  </a:lnTo>
                  <a:lnTo>
                    <a:pt x="406" y="37"/>
                  </a:lnTo>
                  <a:lnTo>
                    <a:pt x="397" y="32"/>
                  </a:lnTo>
                  <a:lnTo>
                    <a:pt x="386" y="27"/>
                  </a:lnTo>
                  <a:lnTo>
                    <a:pt x="374" y="22"/>
                  </a:lnTo>
                  <a:lnTo>
                    <a:pt x="360" y="18"/>
                  </a:lnTo>
                  <a:lnTo>
                    <a:pt x="345" y="14"/>
                  </a:lnTo>
                  <a:lnTo>
                    <a:pt x="313" y="9"/>
                  </a:lnTo>
                  <a:lnTo>
                    <a:pt x="277" y="3"/>
                  </a:lnTo>
                  <a:lnTo>
                    <a:pt x="243" y="1"/>
                  </a:lnTo>
                  <a:lnTo>
                    <a:pt x="210" y="0"/>
                  </a:lnTo>
                  <a:lnTo>
                    <a:pt x="172" y="1"/>
                  </a:lnTo>
                  <a:lnTo>
                    <a:pt x="133" y="4"/>
                  </a:lnTo>
                  <a:lnTo>
                    <a:pt x="113" y="7"/>
                  </a:lnTo>
                  <a:lnTo>
                    <a:pt x="94" y="11"/>
                  </a:lnTo>
                  <a:lnTo>
                    <a:pt x="76" y="14"/>
                  </a:lnTo>
                  <a:lnTo>
                    <a:pt x="59" y="18"/>
                  </a:lnTo>
                  <a:lnTo>
                    <a:pt x="59" y="18"/>
                  </a:lnTo>
                  <a:lnTo>
                    <a:pt x="55" y="19"/>
                  </a:lnTo>
                  <a:lnTo>
                    <a:pt x="52" y="20"/>
                  </a:lnTo>
                  <a:lnTo>
                    <a:pt x="48" y="21"/>
                  </a:lnTo>
                  <a:lnTo>
                    <a:pt x="44" y="22"/>
                  </a:lnTo>
                  <a:lnTo>
                    <a:pt x="43" y="24"/>
                  </a:lnTo>
                  <a:lnTo>
                    <a:pt x="40" y="24"/>
                  </a:lnTo>
                  <a:lnTo>
                    <a:pt x="35" y="26"/>
                  </a:lnTo>
                  <a:lnTo>
                    <a:pt x="31" y="28"/>
                  </a:lnTo>
                  <a:lnTo>
                    <a:pt x="30" y="28"/>
                  </a:lnTo>
                  <a:lnTo>
                    <a:pt x="30" y="28"/>
                  </a:lnTo>
                  <a:lnTo>
                    <a:pt x="19" y="33"/>
                  </a:lnTo>
                  <a:lnTo>
                    <a:pt x="12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7" y="43"/>
                  </a:lnTo>
                  <a:lnTo>
                    <a:pt x="5" y="46"/>
                  </a:lnTo>
                  <a:lnTo>
                    <a:pt x="4" y="47"/>
                  </a:lnTo>
                  <a:lnTo>
                    <a:pt x="4" y="48"/>
                  </a:lnTo>
                  <a:lnTo>
                    <a:pt x="2" y="50"/>
                  </a:lnTo>
                  <a:lnTo>
                    <a:pt x="1" y="52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8" y="63"/>
                  </a:lnTo>
                  <a:lnTo>
                    <a:pt x="22" y="68"/>
                  </a:lnTo>
                  <a:lnTo>
                    <a:pt x="43" y="74"/>
                  </a:lnTo>
                  <a:lnTo>
                    <a:pt x="67" y="78"/>
                  </a:lnTo>
                  <a:lnTo>
                    <a:pt x="96" y="84"/>
                  </a:lnTo>
                  <a:lnTo>
                    <a:pt x="131" y="87"/>
                  </a:lnTo>
                  <a:lnTo>
                    <a:pt x="168" y="90"/>
                  </a:lnTo>
                  <a:lnTo>
                    <a:pt x="210" y="90"/>
                  </a:lnTo>
                  <a:lnTo>
                    <a:pt x="251" y="90"/>
                  </a:lnTo>
                  <a:lnTo>
                    <a:pt x="289" y="87"/>
                  </a:lnTo>
                  <a:lnTo>
                    <a:pt x="323" y="84"/>
                  </a:lnTo>
                  <a:lnTo>
                    <a:pt x="353" y="78"/>
                  </a:lnTo>
                  <a:lnTo>
                    <a:pt x="377" y="74"/>
                  </a:lnTo>
                  <a:lnTo>
                    <a:pt x="398" y="68"/>
                  </a:lnTo>
                  <a:lnTo>
                    <a:pt x="412" y="62"/>
                  </a:lnTo>
                  <a:lnTo>
                    <a:pt x="420" y="58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92" name="Freeform 501">
              <a:extLst>
                <a:ext uri="{FF2B5EF4-FFF2-40B4-BE49-F238E27FC236}">
                  <a16:creationId xmlns:a16="http://schemas.microsoft.com/office/drawing/2014/main" id="{C1BF36D6-63EB-487B-AD77-81E4FA57E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992" y="3445510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7 h 75"/>
                <a:gd name="T10" fmla="*/ 67 w 421"/>
                <a:gd name="T11" fmla="*/ 62 h 75"/>
                <a:gd name="T12" fmla="*/ 97 w 421"/>
                <a:gd name="T13" fmla="*/ 68 h 75"/>
                <a:gd name="T14" fmla="*/ 130 w 421"/>
                <a:gd name="T15" fmla="*/ 71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1 h 75"/>
                <a:gd name="T24" fmla="*/ 325 w 421"/>
                <a:gd name="T25" fmla="*/ 68 h 75"/>
                <a:gd name="T26" fmla="*/ 355 w 421"/>
                <a:gd name="T27" fmla="*/ 62 h 75"/>
                <a:gd name="T28" fmla="*/ 379 w 421"/>
                <a:gd name="T29" fmla="*/ 57 h 75"/>
                <a:gd name="T30" fmla="*/ 399 w 421"/>
                <a:gd name="T31" fmla="*/ 52 h 75"/>
                <a:gd name="T32" fmla="*/ 414 w 421"/>
                <a:gd name="T33" fmla="*/ 46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8 h 75"/>
                <a:gd name="T42" fmla="*/ 386 w 421"/>
                <a:gd name="T43" fmla="*/ 12 h 75"/>
                <a:gd name="T44" fmla="*/ 373 w 421"/>
                <a:gd name="T45" fmla="*/ 14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8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8 h 75"/>
                <a:gd name="T74" fmla="*/ 10 w 421"/>
                <a:gd name="T75" fmla="*/ 4 h 75"/>
                <a:gd name="T76" fmla="*/ 0 w 421"/>
                <a:gd name="T77" fmla="*/ 0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7"/>
                  </a:lnTo>
                  <a:lnTo>
                    <a:pt x="67" y="62"/>
                  </a:lnTo>
                  <a:lnTo>
                    <a:pt x="97" y="68"/>
                  </a:lnTo>
                  <a:lnTo>
                    <a:pt x="130" y="71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1"/>
                  </a:lnTo>
                  <a:lnTo>
                    <a:pt x="325" y="68"/>
                  </a:lnTo>
                  <a:lnTo>
                    <a:pt x="355" y="62"/>
                  </a:lnTo>
                  <a:lnTo>
                    <a:pt x="379" y="57"/>
                  </a:lnTo>
                  <a:lnTo>
                    <a:pt x="399" y="52"/>
                  </a:lnTo>
                  <a:lnTo>
                    <a:pt x="414" y="46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8"/>
                  </a:lnTo>
                  <a:lnTo>
                    <a:pt x="386" y="12"/>
                  </a:lnTo>
                  <a:lnTo>
                    <a:pt x="373" y="14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8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8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93" name="Freeform 502">
              <a:extLst>
                <a:ext uri="{FF2B5EF4-FFF2-40B4-BE49-F238E27FC236}">
                  <a16:creationId xmlns:a16="http://schemas.microsoft.com/office/drawing/2014/main" id="{05D1A218-522B-4C34-8F2E-0675136BF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992" y="3516947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8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8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1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8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8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94" name="Freeform 503">
              <a:extLst>
                <a:ext uri="{FF2B5EF4-FFF2-40B4-BE49-F238E27FC236}">
                  <a16:creationId xmlns:a16="http://schemas.microsoft.com/office/drawing/2014/main" id="{55B2B211-7880-45A9-B93C-1B72B6E1F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992" y="3493135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7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7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95" name="Freeform 504">
              <a:extLst>
                <a:ext uri="{FF2B5EF4-FFF2-40B4-BE49-F238E27FC236}">
                  <a16:creationId xmlns:a16="http://schemas.microsoft.com/office/drawing/2014/main" id="{037D0543-1DEC-469B-9CD8-5106544048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992" y="3469322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8 h 75"/>
                <a:gd name="T10" fmla="*/ 67 w 421"/>
                <a:gd name="T11" fmla="*/ 63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3 h 75"/>
                <a:gd name="T28" fmla="*/ 379 w 421"/>
                <a:gd name="T29" fmla="*/ 58 h 75"/>
                <a:gd name="T30" fmla="*/ 399 w 421"/>
                <a:gd name="T31" fmla="*/ 52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4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8"/>
                  </a:lnTo>
                  <a:lnTo>
                    <a:pt x="67" y="63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3"/>
                  </a:lnTo>
                  <a:lnTo>
                    <a:pt x="379" y="58"/>
                  </a:lnTo>
                  <a:lnTo>
                    <a:pt x="399" y="52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41C9A52-9B58-416E-81BA-0379994CF5B7}"/>
              </a:ext>
            </a:extLst>
          </p:cNvPr>
          <p:cNvGrpSpPr/>
          <p:nvPr/>
        </p:nvGrpSpPr>
        <p:grpSpPr>
          <a:xfrm>
            <a:off x="7280643" y="4680036"/>
            <a:ext cx="215881" cy="215881"/>
            <a:chOff x="4319588" y="4213225"/>
            <a:chExt cx="287338" cy="287338"/>
          </a:xfrm>
          <a:solidFill>
            <a:schemeClr val="bg1"/>
          </a:solidFill>
          <a:effectLst/>
        </p:grpSpPr>
        <p:sp>
          <p:nvSpPr>
            <p:cNvPr id="97" name="Freeform 421">
              <a:extLst>
                <a:ext uri="{FF2B5EF4-FFF2-40B4-BE49-F238E27FC236}">
                  <a16:creationId xmlns:a16="http://schemas.microsoft.com/office/drawing/2014/main" id="{3B43AB95-465E-4787-BAA0-F4F7C621D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1988" y="4213225"/>
              <a:ext cx="134938" cy="133350"/>
            </a:xfrm>
            <a:custGeom>
              <a:avLst/>
              <a:gdLst>
                <a:gd name="T0" fmla="*/ 15 w 422"/>
                <a:gd name="T1" fmla="*/ 422 h 422"/>
                <a:gd name="T2" fmla="*/ 407 w 422"/>
                <a:gd name="T3" fmla="*/ 422 h 422"/>
                <a:gd name="T4" fmla="*/ 409 w 422"/>
                <a:gd name="T5" fmla="*/ 421 h 422"/>
                <a:gd name="T6" fmla="*/ 412 w 422"/>
                <a:gd name="T7" fmla="*/ 421 h 422"/>
                <a:gd name="T8" fmla="*/ 414 w 422"/>
                <a:gd name="T9" fmla="*/ 419 h 422"/>
                <a:gd name="T10" fmla="*/ 416 w 422"/>
                <a:gd name="T11" fmla="*/ 417 h 422"/>
                <a:gd name="T12" fmla="*/ 419 w 422"/>
                <a:gd name="T13" fmla="*/ 414 h 422"/>
                <a:gd name="T14" fmla="*/ 420 w 422"/>
                <a:gd name="T15" fmla="*/ 412 h 422"/>
                <a:gd name="T16" fmla="*/ 421 w 422"/>
                <a:gd name="T17" fmla="*/ 409 h 422"/>
                <a:gd name="T18" fmla="*/ 422 w 422"/>
                <a:gd name="T19" fmla="*/ 407 h 422"/>
                <a:gd name="T20" fmla="*/ 421 w 422"/>
                <a:gd name="T21" fmla="*/ 386 h 422"/>
                <a:gd name="T22" fmla="*/ 420 w 422"/>
                <a:gd name="T23" fmla="*/ 365 h 422"/>
                <a:gd name="T24" fmla="*/ 416 w 422"/>
                <a:gd name="T25" fmla="*/ 345 h 422"/>
                <a:gd name="T26" fmla="*/ 413 w 422"/>
                <a:gd name="T27" fmla="*/ 324 h 422"/>
                <a:gd name="T28" fmla="*/ 409 w 422"/>
                <a:gd name="T29" fmla="*/ 305 h 422"/>
                <a:gd name="T30" fmla="*/ 403 w 422"/>
                <a:gd name="T31" fmla="*/ 286 h 422"/>
                <a:gd name="T32" fmla="*/ 397 w 422"/>
                <a:gd name="T33" fmla="*/ 266 h 422"/>
                <a:gd name="T34" fmla="*/ 390 w 422"/>
                <a:gd name="T35" fmla="*/ 248 h 422"/>
                <a:gd name="T36" fmla="*/ 381 w 422"/>
                <a:gd name="T37" fmla="*/ 230 h 422"/>
                <a:gd name="T38" fmla="*/ 372 w 422"/>
                <a:gd name="T39" fmla="*/ 213 h 422"/>
                <a:gd name="T40" fmla="*/ 363 w 422"/>
                <a:gd name="T41" fmla="*/ 196 h 422"/>
                <a:gd name="T42" fmla="*/ 352 w 422"/>
                <a:gd name="T43" fmla="*/ 180 h 422"/>
                <a:gd name="T44" fmla="*/ 340 w 422"/>
                <a:gd name="T45" fmla="*/ 163 h 422"/>
                <a:gd name="T46" fmla="*/ 329 w 422"/>
                <a:gd name="T47" fmla="*/ 148 h 422"/>
                <a:gd name="T48" fmla="*/ 316 w 422"/>
                <a:gd name="T49" fmla="*/ 133 h 422"/>
                <a:gd name="T50" fmla="*/ 302 w 422"/>
                <a:gd name="T51" fmla="*/ 119 h 422"/>
                <a:gd name="T52" fmla="*/ 288 w 422"/>
                <a:gd name="T53" fmla="*/ 106 h 422"/>
                <a:gd name="T54" fmla="*/ 274 w 422"/>
                <a:gd name="T55" fmla="*/ 93 h 422"/>
                <a:gd name="T56" fmla="*/ 258 w 422"/>
                <a:gd name="T57" fmla="*/ 81 h 422"/>
                <a:gd name="T58" fmla="*/ 242 w 422"/>
                <a:gd name="T59" fmla="*/ 69 h 422"/>
                <a:gd name="T60" fmla="*/ 226 w 422"/>
                <a:gd name="T61" fmla="*/ 59 h 422"/>
                <a:gd name="T62" fmla="*/ 208 w 422"/>
                <a:gd name="T63" fmla="*/ 49 h 422"/>
                <a:gd name="T64" fmla="*/ 191 w 422"/>
                <a:gd name="T65" fmla="*/ 40 h 422"/>
                <a:gd name="T66" fmla="*/ 173 w 422"/>
                <a:gd name="T67" fmla="*/ 32 h 422"/>
                <a:gd name="T68" fmla="*/ 155 w 422"/>
                <a:gd name="T69" fmla="*/ 25 h 422"/>
                <a:gd name="T70" fmla="*/ 135 w 422"/>
                <a:gd name="T71" fmla="*/ 19 h 422"/>
                <a:gd name="T72" fmla="*/ 116 w 422"/>
                <a:gd name="T73" fmla="*/ 13 h 422"/>
                <a:gd name="T74" fmla="*/ 97 w 422"/>
                <a:gd name="T75" fmla="*/ 8 h 422"/>
                <a:gd name="T76" fmla="*/ 76 w 422"/>
                <a:gd name="T77" fmla="*/ 5 h 422"/>
                <a:gd name="T78" fmla="*/ 56 w 422"/>
                <a:gd name="T79" fmla="*/ 3 h 422"/>
                <a:gd name="T80" fmla="*/ 36 w 422"/>
                <a:gd name="T81" fmla="*/ 0 h 422"/>
                <a:gd name="T82" fmla="*/ 15 w 422"/>
                <a:gd name="T83" fmla="*/ 0 h 422"/>
                <a:gd name="T84" fmla="*/ 12 w 422"/>
                <a:gd name="T85" fmla="*/ 0 h 422"/>
                <a:gd name="T86" fmla="*/ 9 w 422"/>
                <a:gd name="T87" fmla="*/ 2 h 422"/>
                <a:gd name="T88" fmla="*/ 7 w 422"/>
                <a:gd name="T89" fmla="*/ 3 h 422"/>
                <a:gd name="T90" fmla="*/ 5 w 422"/>
                <a:gd name="T91" fmla="*/ 5 h 422"/>
                <a:gd name="T92" fmla="*/ 2 w 422"/>
                <a:gd name="T93" fmla="*/ 7 h 422"/>
                <a:gd name="T94" fmla="*/ 1 w 422"/>
                <a:gd name="T95" fmla="*/ 9 h 422"/>
                <a:gd name="T96" fmla="*/ 0 w 422"/>
                <a:gd name="T97" fmla="*/ 12 h 422"/>
                <a:gd name="T98" fmla="*/ 0 w 422"/>
                <a:gd name="T99" fmla="*/ 15 h 422"/>
                <a:gd name="T100" fmla="*/ 0 w 422"/>
                <a:gd name="T101" fmla="*/ 406 h 422"/>
                <a:gd name="T102" fmla="*/ 0 w 422"/>
                <a:gd name="T103" fmla="*/ 409 h 422"/>
                <a:gd name="T104" fmla="*/ 1 w 422"/>
                <a:gd name="T105" fmla="*/ 412 h 422"/>
                <a:gd name="T106" fmla="*/ 2 w 422"/>
                <a:gd name="T107" fmla="*/ 414 h 422"/>
                <a:gd name="T108" fmla="*/ 5 w 422"/>
                <a:gd name="T109" fmla="*/ 417 h 422"/>
                <a:gd name="T110" fmla="*/ 7 w 422"/>
                <a:gd name="T111" fmla="*/ 419 h 422"/>
                <a:gd name="T112" fmla="*/ 9 w 422"/>
                <a:gd name="T113" fmla="*/ 421 h 422"/>
                <a:gd name="T114" fmla="*/ 12 w 422"/>
                <a:gd name="T115" fmla="*/ 421 h 422"/>
                <a:gd name="T116" fmla="*/ 15 w 422"/>
                <a:gd name="T117" fmla="*/ 422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2" h="422">
                  <a:moveTo>
                    <a:pt x="15" y="422"/>
                  </a:moveTo>
                  <a:lnTo>
                    <a:pt x="407" y="422"/>
                  </a:lnTo>
                  <a:lnTo>
                    <a:pt x="409" y="421"/>
                  </a:lnTo>
                  <a:lnTo>
                    <a:pt x="412" y="421"/>
                  </a:lnTo>
                  <a:lnTo>
                    <a:pt x="414" y="419"/>
                  </a:lnTo>
                  <a:lnTo>
                    <a:pt x="416" y="417"/>
                  </a:lnTo>
                  <a:lnTo>
                    <a:pt x="419" y="414"/>
                  </a:lnTo>
                  <a:lnTo>
                    <a:pt x="420" y="412"/>
                  </a:lnTo>
                  <a:lnTo>
                    <a:pt x="421" y="409"/>
                  </a:lnTo>
                  <a:lnTo>
                    <a:pt x="422" y="407"/>
                  </a:lnTo>
                  <a:lnTo>
                    <a:pt x="421" y="386"/>
                  </a:lnTo>
                  <a:lnTo>
                    <a:pt x="420" y="365"/>
                  </a:lnTo>
                  <a:lnTo>
                    <a:pt x="416" y="345"/>
                  </a:lnTo>
                  <a:lnTo>
                    <a:pt x="413" y="324"/>
                  </a:lnTo>
                  <a:lnTo>
                    <a:pt x="409" y="305"/>
                  </a:lnTo>
                  <a:lnTo>
                    <a:pt x="403" y="286"/>
                  </a:lnTo>
                  <a:lnTo>
                    <a:pt x="397" y="266"/>
                  </a:lnTo>
                  <a:lnTo>
                    <a:pt x="390" y="248"/>
                  </a:lnTo>
                  <a:lnTo>
                    <a:pt x="381" y="230"/>
                  </a:lnTo>
                  <a:lnTo>
                    <a:pt x="372" y="213"/>
                  </a:lnTo>
                  <a:lnTo>
                    <a:pt x="363" y="196"/>
                  </a:lnTo>
                  <a:lnTo>
                    <a:pt x="352" y="180"/>
                  </a:lnTo>
                  <a:lnTo>
                    <a:pt x="340" y="163"/>
                  </a:lnTo>
                  <a:lnTo>
                    <a:pt x="329" y="148"/>
                  </a:lnTo>
                  <a:lnTo>
                    <a:pt x="316" y="133"/>
                  </a:lnTo>
                  <a:lnTo>
                    <a:pt x="302" y="119"/>
                  </a:lnTo>
                  <a:lnTo>
                    <a:pt x="288" y="106"/>
                  </a:lnTo>
                  <a:lnTo>
                    <a:pt x="274" y="93"/>
                  </a:lnTo>
                  <a:lnTo>
                    <a:pt x="258" y="81"/>
                  </a:lnTo>
                  <a:lnTo>
                    <a:pt x="242" y="69"/>
                  </a:lnTo>
                  <a:lnTo>
                    <a:pt x="226" y="59"/>
                  </a:lnTo>
                  <a:lnTo>
                    <a:pt x="208" y="49"/>
                  </a:lnTo>
                  <a:lnTo>
                    <a:pt x="191" y="40"/>
                  </a:lnTo>
                  <a:lnTo>
                    <a:pt x="173" y="32"/>
                  </a:lnTo>
                  <a:lnTo>
                    <a:pt x="155" y="25"/>
                  </a:lnTo>
                  <a:lnTo>
                    <a:pt x="135" y="19"/>
                  </a:lnTo>
                  <a:lnTo>
                    <a:pt x="116" y="13"/>
                  </a:lnTo>
                  <a:lnTo>
                    <a:pt x="97" y="8"/>
                  </a:lnTo>
                  <a:lnTo>
                    <a:pt x="76" y="5"/>
                  </a:lnTo>
                  <a:lnTo>
                    <a:pt x="56" y="3"/>
                  </a:lnTo>
                  <a:lnTo>
                    <a:pt x="36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406"/>
                  </a:lnTo>
                  <a:lnTo>
                    <a:pt x="0" y="409"/>
                  </a:lnTo>
                  <a:lnTo>
                    <a:pt x="1" y="412"/>
                  </a:lnTo>
                  <a:lnTo>
                    <a:pt x="2" y="414"/>
                  </a:lnTo>
                  <a:lnTo>
                    <a:pt x="5" y="417"/>
                  </a:lnTo>
                  <a:lnTo>
                    <a:pt x="7" y="419"/>
                  </a:lnTo>
                  <a:lnTo>
                    <a:pt x="9" y="421"/>
                  </a:lnTo>
                  <a:lnTo>
                    <a:pt x="12" y="421"/>
                  </a:lnTo>
                  <a:lnTo>
                    <a:pt x="15" y="422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98" name="Freeform 422">
              <a:extLst>
                <a:ext uri="{FF2B5EF4-FFF2-40B4-BE49-F238E27FC236}">
                  <a16:creationId xmlns:a16="http://schemas.microsoft.com/office/drawing/2014/main" id="{2D15B5D1-3858-4D36-A23C-F9285E3CC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4241800"/>
              <a:ext cx="220663" cy="258763"/>
            </a:xfrm>
            <a:custGeom>
              <a:avLst/>
              <a:gdLst>
                <a:gd name="T0" fmla="*/ 421 w 698"/>
                <a:gd name="T1" fmla="*/ 15 h 813"/>
                <a:gd name="T2" fmla="*/ 420 w 698"/>
                <a:gd name="T3" fmla="*/ 8 h 813"/>
                <a:gd name="T4" fmla="*/ 417 w 698"/>
                <a:gd name="T5" fmla="*/ 4 h 813"/>
                <a:gd name="T6" fmla="*/ 413 w 698"/>
                <a:gd name="T7" fmla="*/ 1 h 813"/>
                <a:gd name="T8" fmla="*/ 406 w 698"/>
                <a:gd name="T9" fmla="*/ 0 h 813"/>
                <a:gd name="T10" fmla="*/ 365 w 698"/>
                <a:gd name="T11" fmla="*/ 2 h 813"/>
                <a:gd name="T12" fmla="*/ 325 w 698"/>
                <a:gd name="T13" fmla="*/ 8 h 813"/>
                <a:gd name="T14" fmla="*/ 286 w 698"/>
                <a:gd name="T15" fmla="*/ 18 h 813"/>
                <a:gd name="T16" fmla="*/ 249 w 698"/>
                <a:gd name="T17" fmla="*/ 32 h 813"/>
                <a:gd name="T18" fmla="*/ 213 w 698"/>
                <a:gd name="T19" fmla="*/ 49 h 813"/>
                <a:gd name="T20" fmla="*/ 180 w 698"/>
                <a:gd name="T21" fmla="*/ 69 h 813"/>
                <a:gd name="T22" fmla="*/ 148 w 698"/>
                <a:gd name="T23" fmla="*/ 92 h 813"/>
                <a:gd name="T24" fmla="*/ 120 w 698"/>
                <a:gd name="T25" fmla="*/ 119 h 813"/>
                <a:gd name="T26" fmla="*/ 93 w 698"/>
                <a:gd name="T27" fmla="*/ 148 h 813"/>
                <a:gd name="T28" fmla="*/ 69 w 698"/>
                <a:gd name="T29" fmla="*/ 179 h 813"/>
                <a:gd name="T30" fmla="*/ 49 w 698"/>
                <a:gd name="T31" fmla="*/ 212 h 813"/>
                <a:gd name="T32" fmla="*/ 32 w 698"/>
                <a:gd name="T33" fmla="*/ 247 h 813"/>
                <a:gd name="T34" fmla="*/ 19 w 698"/>
                <a:gd name="T35" fmla="*/ 285 h 813"/>
                <a:gd name="T36" fmla="*/ 8 w 698"/>
                <a:gd name="T37" fmla="*/ 325 h 813"/>
                <a:gd name="T38" fmla="*/ 2 w 698"/>
                <a:gd name="T39" fmla="*/ 364 h 813"/>
                <a:gd name="T40" fmla="*/ 0 w 698"/>
                <a:gd name="T41" fmla="*/ 406 h 813"/>
                <a:gd name="T42" fmla="*/ 2 w 698"/>
                <a:gd name="T43" fmla="*/ 447 h 813"/>
                <a:gd name="T44" fmla="*/ 8 w 698"/>
                <a:gd name="T45" fmla="*/ 488 h 813"/>
                <a:gd name="T46" fmla="*/ 19 w 698"/>
                <a:gd name="T47" fmla="*/ 526 h 813"/>
                <a:gd name="T48" fmla="*/ 32 w 698"/>
                <a:gd name="T49" fmla="*/ 564 h 813"/>
                <a:gd name="T50" fmla="*/ 49 w 698"/>
                <a:gd name="T51" fmla="*/ 599 h 813"/>
                <a:gd name="T52" fmla="*/ 69 w 698"/>
                <a:gd name="T53" fmla="*/ 633 h 813"/>
                <a:gd name="T54" fmla="*/ 93 w 698"/>
                <a:gd name="T55" fmla="*/ 665 h 813"/>
                <a:gd name="T56" fmla="*/ 120 w 698"/>
                <a:gd name="T57" fmla="*/ 694 h 813"/>
                <a:gd name="T58" fmla="*/ 148 w 698"/>
                <a:gd name="T59" fmla="*/ 719 h 813"/>
                <a:gd name="T60" fmla="*/ 180 w 698"/>
                <a:gd name="T61" fmla="*/ 743 h 813"/>
                <a:gd name="T62" fmla="*/ 213 w 698"/>
                <a:gd name="T63" fmla="*/ 763 h 813"/>
                <a:gd name="T64" fmla="*/ 249 w 698"/>
                <a:gd name="T65" fmla="*/ 780 h 813"/>
                <a:gd name="T66" fmla="*/ 286 w 698"/>
                <a:gd name="T67" fmla="*/ 794 h 813"/>
                <a:gd name="T68" fmla="*/ 325 w 698"/>
                <a:gd name="T69" fmla="*/ 804 h 813"/>
                <a:gd name="T70" fmla="*/ 365 w 698"/>
                <a:gd name="T71" fmla="*/ 810 h 813"/>
                <a:gd name="T72" fmla="*/ 406 w 698"/>
                <a:gd name="T73" fmla="*/ 813 h 813"/>
                <a:gd name="T74" fmla="*/ 447 w 698"/>
                <a:gd name="T75" fmla="*/ 810 h 813"/>
                <a:gd name="T76" fmla="*/ 487 w 698"/>
                <a:gd name="T77" fmla="*/ 804 h 813"/>
                <a:gd name="T78" fmla="*/ 525 w 698"/>
                <a:gd name="T79" fmla="*/ 794 h 813"/>
                <a:gd name="T80" fmla="*/ 562 w 698"/>
                <a:gd name="T81" fmla="*/ 782 h 813"/>
                <a:gd name="T82" fmla="*/ 598 w 698"/>
                <a:gd name="T83" fmla="*/ 764 h 813"/>
                <a:gd name="T84" fmla="*/ 632 w 698"/>
                <a:gd name="T85" fmla="*/ 744 h 813"/>
                <a:gd name="T86" fmla="*/ 664 w 698"/>
                <a:gd name="T87" fmla="*/ 720 h 813"/>
                <a:gd name="T88" fmla="*/ 694 w 698"/>
                <a:gd name="T89" fmla="*/ 694 h 813"/>
                <a:gd name="T90" fmla="*/ 697 w 698"/>
                <a:gd name="T91" fmla="*/ 688 h 813"/>
                <a:gd name="T92" fmla="*/ 698 w 698"/>
                <a:gd name="T93" fmla="*/ 683 h 813"/>
                <a:gd name="T94" fmla="*/ 697 w 698"/>
                <a:gd name="T95" fmla="*/ 676 h 813"/>
                <a:gd name="T96" fmla="*/ 694 w 698"/>
                <a:gd name="T97" fmla="*/ 672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8" h="813">
                  <a:moveTo>
                    <a:pt x="421" y="400"/>
                  </a:moveTo>
                  <a:lnTo>
                    <a:pt x="421" y="15"/>
                  </a:lnTo>
                  <a:lnTo>
                    <a:pt x="421" y="11"/>
                  </a:lnTo>
                  <a:lnTo>
                    <a:pt x="420" y="8"/>
                  </a:lnTo>
                  <a:lnTo>
                    <a:pt x="419" y="6"/>
                  </a:lnTo>
                  <a:lnTo>
                    <a:pt x="417" y="4"/>
                  </a:lnTo>
                  <a:lnTo>
                    <a:pt x="415" y="2"/>
                  </a:lnTo>
                  <a:lnTo>
                    <a:pt x="413" y="1"/>
                  </a:lnTo>
                  <a:lnTo>
                    <a:pt x="409" y="0"/>
                  </a:lnTo>
                  <a:lnTo>
                    <a:pt x="406" y="0"/>
                  </a:lnTo>
                  <a:lnTo>
                    <a:pt x="386" y="0"/>
                  </a:lnTo>
                  <a:lnTo>
                    <a:pt x="365" y="2"/>
                  </a:lnTo>
                  <a:lnTo>
                    <a:pt x="345" y="4"/>
                  </a:lnTo>
                  <a:lnTo>
                    <a:pt x="325" y="8"/>
                  </a:lnTo>
                  <a:lnTo>
                    <a:pt x="305" y="12"/>
                  </a:lnTo>
                  <a:lnTo>
                    <a:pt x="286" y="18"/>
                  </a:lnTo>
                  <a:lnTo>
                    <a:pt x="267" y="24"/>
                  </a:lnTo>
                  <a:lnTo>
                    <a:pt x="249" y="32"/>
                  </a:lnTo>
                  <a:lnTo>
                    <a:pt x="230" y="39"/>
                  </a:lnTo>
                  <a:lnTo>
                    <a:pt x="213" y="49"/>
                  </a:lnTo>
                  <a:lnTo>
                    <a:pt x="196" y="59"/>
                  </a:lnTo>
                  <a:lnTo>
                    <a:pt x="180" y="69"/>
                  </a:lnTo>
                  <a:lnTo>
                    <a:pt x="164" y="80"/>
                  </a:lnTo>
                  <a:lnTo>
                    <a:pt x="148" y="92"/>
                  </a:lnTo>
                  <a:lnTo>
                    <a:pt x="134" y="105"/>
                  </a:lnTo>
                  <a:lnTo>
                    <a:pt x="120" y="119"/>
                  </a:lnTo>
                  <a:lnTo>
                    <a:pt x="106" y="133"/>
                  </a:lnTo>
                  <a:lnTo>
                    <a:pt x="93" y="148"/>
                  </a:lnTo>
                  <a:lnTo>
                    <a:pt x="81" y="163"/>
                  </a:lnTo>
                  <a:lnTo>
                    <a:pt x="69" y="179"/>
                  </a:lnTo>
                  <a:lnTo>
                    <a:pt x="59" y="195"/>
                  </a:lnTo>
                  <a:lnTo>
                    <a:pt x="49" y="212"/>
                  </a:lnTo>
                  <a:lnTo>
                    <a:pt x="40" y="230"/>
                  </a:lnTo>
                  <a:lnTo>
                    <a:pt x="32" y="247"/>
                  </a:lnTo>
                  <a:lnTo>
                    <a:pt x="24" y="267"/>
                  </a:lnTo>
                  <a:lnTo>
                    <a:pt x="19" y="285"/>
                  </a:lnTo>
                  <a:lnTo>
                    <a:pt x="13" y="304"/>
                  </a:lnTo>
                  <a:lnTo>
                    <a:pt x="8" y="325"/>
                  </a:lnTo>
                  <a:lnTo>
                    <a:pt x="5" y="344"/>
                  </a:lnTo>
                  <a:lnTo>
                    <a:pt x="2" y="364"/>
                  </a:lnTo>
                  <a:lnTo>
                    <a:pt x="1" y="385"/>
                  </a:lnTo>
                  <a:lnTo>
                    <a:pt x="0" y="406"/>
                  </a:lnTo>
                  <a:lnTo>
                    <a:pt x="1" y="426"/>
                  </a:lnTo>
                  <a:lnTo>
                    <a:pt x="2" y="447"/>
                  </a:lnTo>
                  <a:lnTo>
                    <a:pt x="5" y="467"/>
                  </a:lnTo>
                  <a:lnTo>
                    <a:pt x="8" y="488"/>
                  </a:lnTo>
                  <a:lnTo>
                    <a:pt x="13" y="507"/>
                  </a:lnTo>
                  <a:lnTo>
                    <a:pt x="19" y="526"/>
                  </a:lnTo>
                  <a:lnTo>
                    <a:pt x="24" y="546"/>
                  </a:lnTo>
                  <a:lnTo>
                    <a:pt x="32" y="564"/>
                  </a:lnTo>
                  <a:lnTo>
                    <a:pt x="40" y="582"/>
                  </a:lnTo>
                  <a:lnTo>
                    <a:pt x="49" y="599"/>
                  </a:lnTo>
                  <a:lnTo>
                    <a:pt x="59" y="616"/>
                  </a:lnTo>
                  <a:lnTo>
                    <a:pt x="69" y="633"/>
                  </a:lnTo>
                  <a:lnTo>
                    <a:pt x="81" y="649"/>
                  </a:lnTo>
                  <a:lnTo>
                    <a:pt x="93" y="665"/>
                  </a:lnTo>
                  <a:lnTo>
                    <a:pt x="106" y="679"/>
                  </a:lnTo>
                  <a:lnTo>
                    <a:pt x="120" y="694"/>
                  </a:lnTo>
                  <a:lnTo>
                    <a:pt x="134" y="706"/>
                  </a:lnTo>
                  <a:lnTo>
                    <a:pt x="148" y="719"/>
                  </a:lnTo>
                  <a:lnTo>
                    <a:pt x="164" y="731"/>
                  </a:lnTo>
                  <a:lnTo>
                    <a:pt x="180" y="743"/>
                  </a:lnTo>
                  <a:lnTo>
                    <a:pt x="196" y="754"/>
                  </a:lnTo>
                  <a:lnTo>
                    <a:pt x="213" y="763"/>
                  </a:lnTo>
                  <a:lnTo>
                    <a:pt x="230" y="772"/>
                  </a:lnTo>
                  <a:lnTo>
                    <a:pt x="249" y="780"/>
                  </a:lnTo>
                  <a:lnTo>
                    <a:pt x="267" y="788"/>
                  </a:lnTo>
                  <a:lnTo>
                    <a:pt x="286" y="794"/>
                  </a:lnTo>
                  <a:lnTo>
                    <a:pt x="305" y="800"/>
                  </a:lnTo>
                  <a:lnTo>
                    <a:pt x="325" y="804"/>
                  </a:lnTo>
                  <a:lnTo>
                    <a:pt x="345" y="807"/>
                  </a:lnTo>
                  <a:lnTo>
                    <a:pt x="365" y="810"/>
                  </a:lnTo>
                  <a:lnTo>
                    <a:pt x="386" y="812"/>
                  </a:lnTo>
                  <a:lnTo>
                    <a:pt x="406" y="813"/>
                  </a:lnTo>
                  <a:lnTo>
                    <a:pt x="427" y="812"/>
                  </a:lnTo>
                  <a:lnTo>
                    <a:pt x="447" y="810"/>
                  </a:lnTo>
                  <a:lnTo>
                    <a:pt x="467" y="808"/>
                  </a:lnTo>
                  <a:lnTo>
                    <a:pt x="487" y="804"/>
                  </a:lnTo>
                  <a:lnTo>
                    <a:pt x="506" y="800"/>
                  </a:lnTo>
                  <a:lnTo>
                    <a:pt x="525" y="794"/>
                  </a:lnTo>
                  <a:lnTo>
                    <a:pt x="543" y="789"/>
                  </a:lnTo>
                  <a:lnTo>
                    <a:pt x="562" y="782"/>
                  </a:lnTo>
                  <a:lnTo>
                    <a:pt x="580" y="774"/>
                  </a:lnTo>
                  <a:lnTo>
                    <a:pt x="598" y="764"/>
                  </a:lnTo>
                  <a:lnTo>
                    <a:pt x="615" y="755"/>
                  </a:lnTo>
                  <a:lnTo>
                    <a:pt x="632" y="744"/>
                  </a:lnTo>
                  <a:lnTo>
                    <a:pt x="649" y="733"/>
                  </a:lnTo>
                  <a:lnTo>
                    <a:pt x="664" y="720"/>
                  </a:lnTo>
                  <a:lnTo>
                    <a:pt x="680" y="707"/>
                  </a:lnTo>
                  <a:lnTo>
                    <a:pt x="694" y="694"/>
                  </a:lnTo>
                  <a:lnTo>
                    <a:pt x="696" y="691"/>
                  </a:lnTo>
                  <a:lnTo>
                    <a:pt x="697" y="688"/>
                  </a:lnTo>
                  <a:lnTo>
                    <a:pt x="698" y="686"/>
                  </a:lnTo>
                  <a:lnTo>
                    <a:pt x="698" y="683"/>
                  </a:lnTo>
                  <a:lnTo>
                    <a:pt x="698" y="680"/>
                  </a:lnTo>
                  <a:lnTo>
                    <a:pt x="697" y="676"/>
                  </a:lnTo>
                  <a:lnTo>
                    <a:pt x="696" y="674"/>
                  </a:lnTo>
                  <a:lnTo>
                    <a:pt x="694" y="672"/>
                  </a:lnTo>
                  <a:lnTo>
                    <a:pt x="421" y="40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  <p:sp>
          <p:nvSpPr>
            <p:cNvPr id="99" name="Freeform 423">
              <a:extLst>
                <a:ext uri="{FF2B5EF4-FFF2-40B4-BE49-F238E27FC236}">
                  <a16:creationId xmlns:a16="http://schemas.microsoft.com/office/drawing/2014/main" id="{A85650C6-A352-4849-8237-E8D0D7A60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1988" y="4356100"/>
              <a:ext cx="134938" cy="98425"/>
            </a:xfrm>
            <a:custGeom>
              <a:avLst/>
              <a:gdLst>
                <a:gd name="T0" fmla="*/ 407 w 422"/>
                <a:gd name="T1" fmla="*/ 0 h 307"/>
                <a:gd name="T2" fmla="*/ 15 w 422"/>
                <a:gd name="T3" fmla="*/ 0 h 307"/>
                <a:gd name="T4" fmla="*/ 11 w 422"/>
                <a:gd name="T5" fmla="*/ 0 h 307"/>
                <a:gd name="T6" fmla="*/ 7 w 422"/>
                <a:gd name="T7" fmla="*/ 2 h 307"/>
                <a:gd name="T8" fmla="*/ 4 w 422"/>
                <a:gd name="T9" fmla="*/ 5 h 307"/>
                <a:gd name="T10" fmla="*/ 1 w 422"/>
                <a:gd name="T11" fmla="*/ 9 h 307"/>
                <a:gd name="T12" fmla="*/ 0 w 422"/>
                <a:gd name="T13" fmla="*/ 13 h 307"/>
                <a:gd name="T14" fmla="*/ 0 w 422"/>
                <a:gd name="T15" fmla="*/ 17 h 307"/>
                <a:gd name="T16" fmla="*/ 1 w 422"/>
                <a:gd name="T17" fmla="*/ 21 h 307"/>
                <a:gd name="T18" fmla="*/ 5 w 422"/>
                <a:gd name="T19" fmla="*/ 26 h 307"/>
                <a:gd name="T20" fmla="*/ 281 w 422"/>
                <a:gd name="T21" fmla="*/ 303 h 307"/>
                <a:gd name="T22" fmla="*/ 283 w 422"/>
                <a:gd name="T23" fmla="*/ 304 h 307"/>
                <a:gd name="T24" fmla="*/ 286 w 422"/>
                <a:gd name="T25" fmla="*/ 306 h 307"/>
                <a:gd name="T26" fmla="*/ 289 w 422"/>
                <a:gd name="T27" fmla="*/ 306 h 307"/>
                <a:gd name="T28" fmla="*/ 292 w 422"/>
                <a:gd name="T29" fmla="*/ 307 h 307"/>
                <a:gd name="T30" fmla="*/ 294 w 422"/>
                <a:gd name="T31" fmla="*/ 306 h 307"/>
                <a:gd name="T32" fmla="*/ 297 w 422"/>
                <a:gd name="T33" fmla="*/ 306 h 307"/>
                <a:gd name="T34" fmla="*/ 300 w 422"/>
                <a:gd name="T35" fmla="*/ 304 h 307"/>
                <a:gd name="T36" fmla="*/ 303 w 422"/>
                <a:gd name="T37" fmla="*/ 303 h 307"/>
                <a:gd name="T38" fmla="*/ 317 w 422"/>
                <a:gd name="T39" fmla="*/ 288 h 307"/>
                <a:gd name="T40" fmla="*/ 330 w 422"/>
                <a:gd name="T41" fmla="*/ 272 h 307"/>
                <a:gd name="T42" fmla="*/ 341 w 422"/>
                <a:gd name="T43" fmla="*/ 256 h 307"/>
                <a:gd name="T44" fmla="*/ 353 w 422"/>
                <a:gd name="T45" fmla="*/ 240 h 307"/>
                <a:gd name="T46" fmla="*/ 364 w 422"/>
                <a:gd name="T47" fmla="*/ 223 h 307"/>
                <a:gd name="T48" fmla="*/ 374 w 422"/>
                <a:gd name="T49" fmla="*/ 206 h 307"/>
                <a:gd name="T50" fmla="*/ 382 w 422"/>
                <a:gd name="T51" fmla="*/ 189 h 307"/>
                <a:gd name="T52" fmla="*/ 391 w 422"/>
                <a:gd name="T53" fmla="*/ 171 h 307"/>
                <a:gd name="T54" fmla="*/ 398 w 422"/>
                <a:gd name="T55" fmla="*/ 152 h 307"/>
                <a:gd name="T56" fmla="*/ 404 w 422"/>
                <a:gd name="T57" fmla="*/ 133 h 307"/>
                <a:gd name="T58" fmla="*/ 409 w 422"/>
                <a:gd name="T59" fmla="*/ 114 h 307"/>
                <a:gd name="T60" fmla="*/ 413 w 422"/>
                <a:gd name="T61" fmla="*/ 94 h 307"/>
                <a:gd name="T62" fmla="*/ 416 w 422"/>
                <a:gd name="T63" fmla="*/ 75 h 307"/>
                <a:gd name="T64" fmla="*/ 420 w 422"/>
                <a:gd name="T65" fmla="*/ 55 h 307"/>
                <a:gd name="T66" fmla="*/ 421 w 422"/>
                <a:gd name="T67" fmla="*/ 35 h 307"/>
                <a:gd name="T68" fmla="*/ 422 w 422"/>
                <a:gd name="T69" fmla="*/ 15 h 307"/>
                <a:gd name="T70" fmla="*/ 421 w 422"/>
                <a:gd name="T71" fmla="*/ 12 h 307"/>
                <a:gd name="T72" fmla="*/ 420 w 422"/>
                <a:gd name="T73" fmla="*/ 9 h 307"/>
                <a:gd name="T74" fmla="*/ 419 w 422"/>
                <a:gd name="T75" fmla="*/ 6 h 307"/>
                <a:gd name="T76" fmla="*/ 416 w 422"/>
                <a:gd name="T77" fmla="*/ 4 h 307"/>
                <a:gd name="T78" fmla="*/ 414 w 422"/>
                <a:gd name="T79" fmla="*/ 2 h 307"/>
                <a:gd name="T80" fmla="*/ 412 w 422"/>
                <a:gd name="T81" fmla="*/ 1 h 307"/>
                <a:gd name="T82" fmla="*/ 409 w 422"/>
                <a:gd name="T83" fmla="*/ 0 h 307"/>
                <a:gd name="T84" fmla="*/ 407 w 422"/>
                <a:gd name="T85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2" h="307">
                  <a:moveTo>
                    <a:pt x="407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7" y="2"/>
                  </a:lnTo>
                  <a:lnTo>
                    <a:pt x="4" y="5"/>
                  </a:lnTo>
                  <a:lnTo>
                    <a:pt x="1" y="9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1" y="21"/>
                  </a:lnTo>
                  <a:lnTo>
                    <a:pt x="5" y="26"/>
                  </a:lnTo>
                  <a:lnTo>
                    <a:pt x="281" y="303"/>
                  </a:lnTo>
                  <a:lnTo>
                    <a:pt x="283" y="304"/>
                  </a:lnTo>
                  <a:lnTo>
                    <a:pt x="286" y="306"/>
                  </a:lnTo>
                  <a:lnTo>
                    <a:pt x="289" y="306"/>
                  </a:lnTo>
                  <a:lnTo>
                    <a:pt x="292" y="307"/>
                  </a:lnTo>
                  <a:lnTo>
                    <a:pt x="294" y="306"/>
                  </a:lnTo>
                  <a:lnTo>
                    <a:pt x="297" y="306"/>
                  </a:lnTo>
                  <a:lnTo>
                    <a:pt x="300" y="304"/>
                  </a:lnTo>
                  <a:lnTo>
                    <a:pt x="303" y="303"/>
                  </a:lnTo>
                  <a:lnTo>
                    <a:pt x="317" y="288"/>
                  </a:lnTo>
                  <a:lnTo>
                    <a:pt x="330" y="272"/>
                  </a:lnTo>
                  <a:lnTo>
                    <a:pt x="341" y="256"/>
                  </a:lnTo>
                  <a:lnTo>
                    <a:pt x="353" y="240"/>
                  </a:lnTo>
                  <a:lnTo>
                    <a:pt x="364" y="223"/>
                  </a:lnTo>
                  <a:lnTo>
                    <a:pt x="374" y="206"/>
                  </a:lnTo>
                  <a:lnTo>
                    <a:pt x="382" y="189"/>
                  </a:lnTo>
                  <a:lnTo>
                    <a:pt x="391" y="171"/>
                  </a:lnTo>
                  <a:lnTo>
                    <a:pt x="398" y="152"/>
                  </a:lnTo>
                  <a:lnTo>
                    <a:pt x="404" y="133"/>
                  </a:lnTo>
                  <a:lnTo>
                    <a:pt x="409" y="114"/>
                  </a:lnTo>
                  <a:lnTo>
                    <a:pt x="413" y="94"/>
                  </a:lnTo>
                  <a:lnTo>
                    <a:pt x="416" y="75"/>
                  </a:lnTo>
                  <a:lnTo>
                    <a:pt x="420" y="55"/>
                  </a:lnTo>
                  <a:lnTo>
                    <a:pt x="421" y="35"/>
                  </a:lnTo>
                  <a:lnTo>
                    <a:pt x="422" y="15"/>
                  </a:lnTo>
                  <a:lnTo>
                    <a:pt x="421" y="12"/>
                  </a:lnTo>
                  <a:lnTo>
                    <a:pt x="420" y="9"/>
                  </a:lnTo>
                  <a:lnTo>
                    <a:pt x="419" y="6"/>
                  </a:lnTo>
                  <a:lnTo>
                    <a:pt x="416" y="4"/>
                  </a:lnTo>
                  <a:lnTo>
                    <a:pt x="414" y="2"/>
                  </a:lnTo>
                  <a:lnTo>
                    <a:pt x="412" y="1"/>
                  </a:lnTo>
                  <a:lnTo>
                    <a:pt x="409" y="0"/>
                  </a:lnTo>
                  <a:lnTo>
                    <a:pt x="407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>
                <a:solidFill>
                  <a:schemeClr val="lt1"/>
                </a:solidFill>
              </a:endParaRPr>
            </a:p>
          </p:txBody>
        </p:sp>
      </p:grpSp>
      <p:sp>
        <p:nvSpPr>
          <p:cNvPr id="104" name="Freeform 4404">
            <a:extLst>
              <a:ext uri="{FF2B5EF4-FFF2-40B4-BE49-F238E27FC236}">
                <a16:creationId xmlns:a16="http://schemas.microsoft.com/office/drawing/2014/main" id="{DF91D015-C26B-4016-9D8E-A4F27E7BBD97}"/>
              </a:ext>
            </a:extLst>
          </p:cNvPr>
          <p:cNvSpPr>
            <a:spLocks noEditPoints="1"/>
          </p:cNvSpPr>
          <p:nvPr/>
        </p:nvSpPr>
        <p:spPr bwMode="auto">
          <a:xfrm>
            <a:off x="7310461" y="5351652"/>
            <a:ext cx="156245" cy="213495"/>
          </a:xfrm>
          <a:custGeom>
            <a:avLst/>
            <a:gdLst>
              <a:gd name="T0" fmla="*/ 337 w 658"/>
              <a:gd name="T1" fmla="*/ 615 h 896"/>
              <a:gd name="T2" fmla="*/ 327 w 658"/>
              <a:gd name="T3" fmla="*/ 613 h 896"/>
              <a:gd name="T4" fmla="*/ 219 w 658"/>
              <a:gd name="T5" fmla="*/ 717 h 896"/>
              <a:gd name="T6" fmla="*/ 106 w 658"/>
              <a:gd name="T7" fmla="*/ 664 h 896"/>
              <a:gd name="T8" fmla="*/ 115 w 658"/>
              <a:gd name="T9" fmla="*/ 619 h 896"/>
              <a:gd name="T10" fmla="*/ 143 w 658"/>
              <a:gd name="T11" fmla="*/ 562 h 896"/>
              <a:gd name="T12" fmla="*/ 203 w 658"/>
              <a:gd name="T13" fmla="*/ 501 h 896"/>
              <a:gd name="T14" fmla="*/ 261 w 658"/>
              <a:gd name="T15" fmla="*/ 473 h 896"/>
              <a:gd name="T16" fmla="*/ 306 w 658"/>
              <a:gd name="T17" fmla="*/ 464 h 896"/>
              <a:gd name="T18" fmla="*/ 352 w 658"/>
              <a:gd name="T19" fmla="*/ 464 h 896"/>
              <a:gd name="T20" fmla="*/ 397 w 658"/>
              <a:gd name="T21" fmla="*/ 473 h 896"/>
              <a:gd name="T22" fmla="*/ 438 w 658"/>
              <a:gd name="T23" fmla="*/ 489 h 896"/>
              <a:gd name="T24" fmla="*/ 489 w 658"/>
              <a:gd name="T25" fmla="*/ 527 h 896"/>
              <a:gd name="T26" fmla="*/ 536 w 658"/>
              <a:gd name="T27" fmla="*/ 599 h 896"/>
              <a:gd name="T28" fmla="*/ 549 w 658"/>
              <a:gd name="T29" fmla="*/ 641 h 896"/>
              <a:gd name="T30" fmla="*/ 554 w 658"/>
              <a:gd name="T31" fmla="*/ 687 h 896"/>
              <a:gd name="T32" fmla="*/ 127 w 658"/>
              <a:gd name="T33" fmla="*/ 308 h 896"/>
              <a:gd name="T34" fmla="*/ 109 w 658"/>
              <a:gd name="T35" fmla="*/ 253 h 896"/>
              <a:gd name="T36" fmla="*/ 105 w 658"/>
              <a:gd name="T37" fmla="*/ 29 h 896"/>
              <a:gd name="T38" fmla="*/ 551 w 658"/>
              <a:gd name="T39" fmla="*/ 238 h 896"/>
              <a:gd name="T40" fmla="*/ 537 w 658"/>
              <a:gd name="T41" fmla="*/ 295 h 896"/>
              <a:gd name="T42" fmla="*/ 643 w 658"/>
              <a:gd name="T43" fmla="*/ 866 h 896"/>
              <a:gd name="T44" fmla="*/ 582 w 658"/>
              <a:gd name="T45" fmla="*/ 666 h 896"/>
              <a:gd name="T46" fmla="*/ 564 w 658"/>
              <a:gd name="T47" fmla="*/ 588 h 896"/>
              <a:gd name="T48" fmla="*/ 526 w 658"/>
              <a:gd name="T49" fmla="*/ 523 h 896"/>
              <a:gd name="T50" fmla="*/ 469 w 658"/>
              <a:gd name="T51" fmla="*/ 473 h 896"/>
              <a:gd name="T52" fmla="*/ 436 w 658"/>
              <a:gd name="T53" fmla="*/ 441 h 896"/>
              <a:gd name="T54" fmla="*/ 504 w 658"/>
              <a:gd name="T55" fmla="*/ 395 h 896"/>
              <a:gd name="T56" fmla="*/ 554 w 658"/>
              <a:gd name="T57" fmla="*/ 333 h 896"/>
              <a:gd name="T58" fmla="*/ 578 w 658"/>
              <a:gd name="T59" fmla="*/ 264 h 896"/>
              <a:gd name="T60" fmla="*/ 584 w 658"/>
              <a:gd name="T61" fmla="*/ 29 h 896"/>
              <a:gd name="T62" fmla="*/ 652 w 658"/>
              <a:gd name="T63" fmla="*/ 27 h 896"/>
              <a:gd name="T64" fmla="*/ 658 w 658"/>
              <a:gd name="T65" fmla="*/ 17 h 896"/>
              <a:gd name="T66" fmla="*/ 655 w 658"/>
              <a:gd name="T67" fmla="*/ 6 h 896"/>
              <a:gd name="T68" fmla="*/ 647 w 658"/>
              <a:gd name="T69" fmla="*/ 0 h 896"/>
              <a:gd name="T70" fmla="*/ 15 w 658"/>
              <a:gd name="T71" fmla="*/ 0 h 896"/>
              <a:gd name="T72" fmla="*/ 5 w 658"/>
              <a:gd name="T73" fmla="*/ 4 h 896"/>
              <a:gd name="T74" fmla="*/ 0 w 658"/>
              <a:gd name="T75" fmla="*/ 14 h 896"/>
              <a:gd name="T76" fmla="*/ 5 w 658"/>
              <a:gd name="T77" fmla="*/ 26 h 896"/>
              <a:gd name="T78" fmla="*/ 15 w 658"/>
              <a:gd name="T79" fmla="*/ 29 h 896"/>
              <a:gd name="T80" fmla="*/ 77 w 658"/>
              <a:gd name="T81" fmla="*/ 245 h 896"/>
              <a:gd name="T82" fmla="*/ 96 w 658"/>
              <a:gd name="T83" fmla="*/ 312 h 896"/>
              <a:gd name="T84" fmla="*/ 137 w 658"/>
              <a:gd name="T85" fmla="*/ 378 h 896"/>
              <a:gd name="T86" fmla="*/ 204 w 658"/>
              <a:gd name="T87" fmla="*/ 431 h 896"/>
              <a:gd name="T88" fmla="*/ 207 w 658"/>
              <a:gd name="T89" fmla="*/ 464 h 896"/>
              <a:gd name="T90" fmla="*/ 146 w 658"/>
              <a:gd name="T91" fmla="*/ 510 h 896"/>
              <a:gd name="T92" fmla="*/ 102 w 658"/>
              <a:gd name="T93" fmla="*/ 572 h 896"/>
              <a:gd name="T94" fmla="*/ 78 w 658"/>
              <a:gd name="T95" fmla="*/ 647 h 896"/>
              <a:gd name="T96" fmla="*/ 75 w 658"/>
              <a:gd name="T97" fmla="*/ 866 h 896"/>
              <a:gd name="T98" fmla="*/ 7 w 658"/>
              <a:gd name="T99" fmla="*/ 870 h 896"/>
              <a:gd name="T100" fmla="*/ 0 w 658"/>
              <a:gd name="T101" fmla="*/ 879 h 896"/>
              <a:gd name="T102" fmla="*/ 2 w 658"/>
              <a:gd name="T103" fmla="*/ 890 h 896"/>
              <a:gd name="T104" fmla="*/ 12 w 658"/>
              <a:gd name="T105" fmla="*/ 896 h 896"/>
              <a:gd name="T106" fmla="*/ 643 w 658"/>
              <a:gd name="T107" fmla="*/ 896 h 896"/>
              <a:gd name="T108" fmla="*/ 654 w 658"/>
              <a:gd name="T109" fmla="*/ 892 h 896"/>
              <a:gd name="T110" fmla="*/ 658 w 658"/>
              <a:gd name="T111" fmla="*/ 881 h 896"/>
              <a:gd name="T112" fmla="*/ 654 w 658"/>
              <a:gd name="T113" fmla="*/ 872 h 896"/>
              <a:gd name="T114" fmla="*/ 643 w 658"/>
              <a:gd name="T115" fmla="*/ 866 h 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58" h="896">
                <a:moveTo>
                  <a:pt x="554" y="717"/>
                </a:moveTo>
                <a:lnTo>
                  <a:pt x="440" y="717"/>
                </a:lnTo>
                <a:lnTo>
                  <a:pt x="340" y="617"/>
                </a:lnTo>
                <a:lnTo>
                  <a:pt x="337" y="615"/>
                </a:lnTo>
                <a:lnTo>
                  <a:pt x="335" y="614"/>
                </a:lnTo>
                <a:lnTo>
                  <a:pt x="332" y="613"/>
                </a:lnTo>
                <a:lnTo>
                  <a:pt x="329" y="613"/>
                </a:lnTo>
                <a:lnTo>
                  <a:pt x="327" y="613"/>
                </a:lnTo>
                <a:lnTo>
                  <a:pt x="323" y="614"/>
                </a:lnTo>
                <a:lnTo>
                  <a:pt x="321" y="615"/>
                </a:lnTo>
                <a:lnTo>
                  <a:pt x="318" y="617"/>
                </a:lnTo>
                <a:lnTo>
                  <a:pt x="219" y="717"/>
                </a:lnTo>
                <a:lnTo>
                  <a:pt x="105" y="717"/>
                </a:lnTo>
                <a:lnTo>
                  <a:pt x="105" y="687"/>
                </a:lnTo>
                <a:lnTo>
                  <a:pt x="105" y="676"/>
                </a:lnTo>
                <a:lnTo>
                  <a:pt x="106" y="664"/>
                </a:lnTo>
                <a:lnTo>
                  <a:pt x="107" y="652"/>
                </a:lnTo>
                <a:lnTo>
                  <a:pt x="109" y="642"/>
                </a:lnTo>
                <a:lnTo>
                  <a:pt x="112" y="630"/>
                </a:lnTo>
                <a:lnTo>
                  <a:pt x="115" y="619"/>
                </a:lnTo>
                <a:lnTo>
                  <a:pt x="118" y="610"/>
                </a:lnTo>
                <a:lnTo>
                  <a:pt x="122" y="599"/>
                </a:lnTo>
                <a:lnTo>
                  <a:pt x="132" y="580"/>
                </a:lnTo>
                <a:lnTo>
                  <a:pt x="143" y="562"/>
                </a:lnTo>
                <a:lnTo>
                  <a:pt x="156" y="543"/>
                </a:lnTo>
                <a:lnTo>
                  <a:pt x="169" y="528"/>
                </a:lnTo>
                <a:lnTo>
                  <a:pt x="185" y="513"/>
                </a:lnTo>
                <a:lnTo>
                  <a:pt x="203" y="501"/>
                </a:lnTo>
                <a:lnTo>
                  <a:pt x="222" y="490"/>
                </a:lnTo>
                <a:lnTo>
                  <a:pt x="241" y="480"/>
                </a:lnTo>
                <a:lnTo>
                  <a:pt x="252" y="476"/>
                </a:lnTo>
                <a:lnTo>
                  <a:pt x="261" y="473"/>
                </a:lnTo>
                <a:lnTo>
                  <a:pt x="272" y="470"/>
                </a:lnTo>
                <a:lnTo>
                  <a:pt x="284" y="467"/>
                </a:lnTo>
                <a:lnTo>
                  <a:pt x="295" y="465"/>
                </a:lnTo>
                <a:lnTo>
                  <a:pt x="306" y="464"/>
                </a:lnTo>
                <a:lnTo>
                  <a:pt x="317" y="463"/>
                </a:lnTo>
                <a:lnTo>
                  <a:pt x="329" y="463"/>
                </a:lnTo>
                <a:lnTo>
                  <a:pt x="341" y="463"/>
                </a:lnTo>
                <a:lnTo>
                  <a:pt x="352" y="464"/>
                </a:lnTo>
                <a:lnTo>
                  <a:pt x="364" y="465"/>
                </a:lnTo>
                <a:lnTo>
                  <a:pt x="376" y="467"/>
                </a:lnTo>
                <a:lnTo>
                  <a:pt x="387" y="470"/>
                </a:lnTo>
                <a:lnTo>
                  <a:pt x="397" y="473"/>
                </a:lnTo>
                <a:lnTo>
                  <a:pt x="408" y="476"/>
                </a:lnTo>
                <a:lnTo>
                  <a:pt x="418" y="480"/>
                </a:lnTo>
                <a:lnTo>
                  <a:pt x="428" y="485"/>
                </a:lnTo>
                <a:lnTo>
                  <a:pt x="438" y="489"/>
                </a:lnTo>
                <a:lnTo>
                  <a:pt x="447" y="494"/>
                </a:lnTo>
                <a:lnTo>
                  <a:pt x="456" y="501"/>
                </a:lnTo>
                <a:lnTo>
                  <a:pt x="473" y="513"/>
                </a:lnTo>
                <a:lnTo>
                  <a:pt x="489" y="527"/>
                </a:lnTo>
                <a:lnTo>
                  <a:pt x="503" y="543"/>
                </a:lnTo>
                <a:lnTo>
                  <a:pt x="516" y="560"/>
                </a:lnTo>
                <a:lnTo>
                  <a:pt x="527" y="579"/>
                </a:lnTo>
                <a:lnTo>
                  <a:pt x="536" y="599"/>
                </a:lnTo>
                <a:lnTo>
                  <a:pt x="540" y="609"/>
                </a:lnTo>
                <a:lnTo>
                  <a:pt x="544" y="619"/>
                </a:lnTo>
                <a:lnTo>
                  <a:pt x="546" y="630"/>
                </a:lnTo>
                <a:lnTo>
                  <a:pt x="549" y="641"/>
                </a:lnTo>
                <a:lnTo>
                  <a:pt x="551" y="652"/>
                </a:lnTo>
                <a:lnTo>
                  <a:pt x="552" y="664"/>
                </a:lnTo>
                <a:lnTo>
                  <a:pt x="554" y="675"/>
                </a:lnTo>
                <a:lnTo>
                  <a:pt x="554" y="687"/>
                </a:lnTo>
                <a:lnTo>
                  <a:pt x="554" y="717"/>
                </a:lnTo>
                <a:close/>
                <a:moveTo>
                  <a:pt x="135" y="321"/>
                </a:moveTo>
                <a:lnTo>
                  <a:pt x="133" y="321"/>
                </a:lnTo>
                <a:lnTo>
                  <a:pt x="127" y="308"/>
                </a:lnTo>
                <a:lnTo>
                  <a:pt x="121" y="295"/>
                </a:lnTo>
                <a:lnTo>
                  <a:pt x="116" y="281"/>
                </a:lnTo>
                <a:lnTo>
                  <a:pt x="113" y="267"/>
                </a:lnTo>
                <a:lnTo>
                  <a:pt x="109" y="253"/>
                </a:lnTo>
                <a:lnTo>
                  <a:pt x="106" y="238"/>
                </a:lnTo>
                <a:lnTo>
                  <a:pt x="105" y="223"/>
                </a:lnTo>
                <a:lnTo>
                  <a:pt x="105" y="208"/>
                </a:lnTo>
                <a:lnTo>
                  <a:pt x="105" y="29"/>
                </a:lnTo>
                <a:lnTo>
                  <a:pt x="554" y="29"/>
                </a:lnTo>
                <a:lnTo>
                  <a:pt x="554" y="208"/>
                </a:lnTo>
                <a:lnTo>
                  <a:pt x="554" y="223"/>
                </a:lnTo>
                <a:lnTo>
                  <a:pt x="551" y="238"/>
                </a:lnTo>
                <a:lnTo>
                  <a:pt x="549" y="253"/>
                </a:lnTo>
                <a:lnTo>
                  <a:pt x="546" y="267"/>
                </a:lnTo>
                <a:lnTo>
                  <a:pt x="542" y="281"/>
                </a:lnTo>
                <a:lnTo>
                  <a:pt x="537" y="295"/>
                </a:lnTo>
                <a:lnTo>
                  <a:pt x="531" y="308"/>
                </a:lnTo>
                <a:lnTo>
                  <a:pt x="525" y="321"/>
                </a:lnTo>
                <a:lnTo>
                  <a:pt x="135" y="321"/>
                </a:lnTo>
                <a:close/>
                <a:moveTo>
                  <a:pt x="643" y="866"/>
                </a:moveTo>
                <a:lnTo>
                  <a:pt x="584" y="866"/>
                </a:lnTo>
                <a:lnTo>
                  <a:pt x="584" y="732"/>
                </a:lnTo>
                <a:lnTo>
                  <a:pt x="584" y="687"/>
                </a:lnTo>
                <a:lnTo>
                  <a:pt x="582" y="666"/>
                </a:lnTo>
                <a:lnTo>
                  <a:pt x="580" y="646"/>
                </a:lnTo>
                <a:lnTo>
                  <a:pt x="576" y="626"/>
                </a:lnTo>
                <a:lnTo>
                  <a:pt x="571" y="606"/>
                </a:lnTo>
                <a:lnTo>
                  <a:pt x="564" y="588"/>
                </a:lnTo>
                <a:lnTo>
                  <a:pt x="557" y="570"/>
                </a:lnTo>
                <a:lnTo>
                  <a:pt x="547" y="554"/>
                </a:lnTo>
                <a:lnTo>
                  <a:pt x="537" y="538"/>
                </a:lnTo>
                <a:lnTo>
                  <a:pt x="526" y="523"/>
                </a:lnTo>
                <a:lnTo>
                  <a:pt x="513" y="509"/>
                </a:lnTo>
                <a:lnTo>
                  <a:pt x="499" y="496"/>
                </a:lnTo>
                <a:lnTo>
                  <a:pt x="485" y="483"/>
                </a:lnTo>
                <a:lnTo>
                  <a:pt x="469" y="473"/>
                </a:lnTo>
                <a:lnTo>
                  <a:pt x="453" y="463"/>
                </a:lnTo>
                <a:lnTo>
                  <a:pt x="435" y="455"/>
                </a:lnTo>
                <a:lnTo>
                  <a:pt x="417" y="448"/>
                </a:lnTo>
                <a:lnTo>
                  <a:pt x="436" y="441"/>
                </a:lnTo>
                <a:lnTo>
                  <a:pt x="455" y="431"/>
                </a:lnTo>
                <a:lnTo>
                  <a:pt x="472" y="420"/>
                </a:lnTo>
                <a:lnTo>
                  <a:pt x="489" y="409"/>
                </a:lnTo>
                <a:lnTo>
                  <a:pt x="504" y="395"/>
                </a:lnTo>
                <a:lnTo>
                  <a:pt x="519" y="381"/>
                </a:lnTo>
                <a:lnTo>
                  <a:pt x="532" y="365"/>
                </a:lnTo>
                <a:lnTo>
                  <a:pt x="544" y="348"/>
                </a:lnTo>
                <a:lnTo>
                  <a:pt x="554" y="333"/>
                </a:lnTo>
                <a:lnTo>
                  <a:pt x="561" y="317"/>
                </a:lnTo>
                <a:lnTo>
                  <a:pt x="567" y="299"/>
                </a:lnTo>
                <a:lnTo>
                  <a:pt x="573" y="282"/>
                </a:lnTo>
                <a:lnTo>
                  <a:pt x="578" y="264"/>
                </a:lnTo>
                <a:lnTo>
                  <a:pt x="580" y="246"/>
                </a:lnTo>
                <a:lnTo>
                  <a:pt x="582" y="228"/>
                </a:lnTo>
                <a:lnTo>
                  <a:pt x="584" y="208"/>
                </a:lnTo>
                <a:lnTo>
                  <a:pt x="584" y="29"/>
                </a:lnTo>
                <a:lnTo>
                  <a:pt x="643" y="29"/>
                </a:lnTo>
                <a:lnTo>
                  <a:pt x="647" y="29"/>
                </a:lnTo>
                <a:lnTo>
                  <a:pt x="649" y="28"/>
                </a:lnTo>
                <a:lnTo>
                  <a:pt x="652" y="27"/>
                </a:lnTo>
                <a:lnTo>
                  <a:pt x="654" y="26"/>
                </a:lnTo>
                <a:lnTo>
                  <a:pt x="655" y="23"/>
                </a:lnTo>
                <a:lnTo>
                  <a:pt x="657" y="20"/>
                </a:lnTo>
                <a:lnTo>
                  <a:pt x="658" y="17"/>
                </a:lnTo>
                <a:lnTo>
                  <a:pt x="658" y="14"/>
                </a:lnTo>
                <a:lnTo>
                  <a:pt x="658" y="12"/>
                </a:lnTo>
                <a:lnTo>
                  <a:pt x="657" y="8"/>
                </a:lnTo>
                <a:lnTo>
                  <a:pt x="655" y="6"/>
                </a:lnTo>
                <a:lnTo>
                  <a:pt x="654" y="4"/>
                </a:lnTo>
                <a:lnTo>
                  <a:pt x="652" y="2"/>
                </a:lnTo>
                <a:lnTo>
                  <a:pt x="649" y="1"/>
                </a:lnTo>
                <a:lnTo>
                  <a:pt x="647" y="0"/>
                </a:lnTo>
                <a:lnTo>
                  <a:pt x="643" y="0"/>
                </a:lnTo>
                <a:lnTo>
                  <a:pt x="569" y="0"/>
                </a:lnTo>
                <a:lnTo>
                  <a:pt x="90" y="0"/>
                </a:lnTo>
                <a:lnTo>
                  <a:pt x="15" y="0"/>
                </a:lnTo>
                <a:lnTo>
                  <a:pt x="12" y="0"/>
                </a:lnTo>
                <a:lnTo>
                  <a:pt x="9" y="1"/>
                </a:lnTo>
                <a:lnTo>
                  <a:pt x="7" y="2"/>
                </a:lnTo>
                <a:lnTo>
                  <a:pt x="5" y="4"/>
                </a:lnTo>
                <a:lnTo>
                  <a:pt x="2" y="6"/>
                </a:lnTo>
                <a:lnTo>
                  <a:pt x="1" y="8"/>
                </a:lnTo>
                <a:lnTo>
                  <a:pt x="0" y="12"/>
                </a:lnTo>
                <a:lnTo>
                  <a:pt x="0" y="14"/>
                </a:lnTo>
                <a:lnTo>
                  <a:pt x="0" y="17"/>
                </a:lnTo>
                <a:lnTo>
                  <a:pt x="1" y="20"/>
                </a:lnTo>
                <a:lnTo>
                  <a:pt x="2" y="23"/>
                </a:lnTo>
                <a:lnTo>
                  <a:pt x="5" y="26"/>
                </a:lnTo>
                <a:lnTo>
                  <a:pt x="7" y="27"/>
                </a:lnTo>
                <a:lnTo>
                  <a:pt x="9" y="28"/>
                </a:lnTo>
                <a:lnTo>
                  <a:pt x="12" y="29"/>
                </a:lnTo>
                <a:lnTo>
                  <a:pt x="15" y="29"/>
                </a:lnTo>
                <a:lnTo>
                  <a:pt x="75" y="29"/>
                </a:lnTo>
                <a:lnTo>
                  <a:pt x="75" y="208"/>
                </a:lnTo>
                <a:lnTo>
                  <a:pt x="75" y="227"/>
                </a:lnTo>
                <a:lnTo>
                  <a:pt x="77" y="245"/>
                </a:lnTo>
                <a:lnTo>
                  <a:pt x="81" y="263"/>
                </a:lnTo>
                <a:lnTo>
                  <a:pt x="85" y="280"/>
                </a:lnTo>
                <a:lnTo>
                  <a:pt x="89" y="296"/>
                </a:lnTo>
                <a:lnTo>
                  <a:pt x="96" y="312"/>
                </a:lnTo>
                <a:lnTo>
                  <a:pt x="103" y="328"/>
                </a:lnTo>
                <a:lnTo>
                  <a:pt x="112" y="343"/>
                </a:lnTo>
                <a:lnTo>
                  <a:pt x="124" y="361"/>
                </a:lnTo>
                <a:lnTo>
                  <a:pt x="137" y="378"/>
                </a:lnTo>
                <a:lnTo>
                  <a:pt x="152" y="394"/>
                </a:lnTo>
                <a:lnTo>
                  <a:pt x="168" y="407"/>
                </a:lnTo>
                <a:lnTo>
                  <a:pt x="185" y="420"/>
                </a:lnTo>
                <a:lnTo>
                  <a:pt x="204" y="431"/>
                </a:lnTo>
                <a:lnTo>
                  <a:pt x="222" y="441"/>
                </a:lnTo>
                <a:lnTo>
                  <a:pt x="242" y="448"/>
                </a:lnTo>
                <a:lnTo>
                  <a:pt x="224" y="456"/>
                </a:lnTo>
                <a:lnTo>
                  <a:pt x="207" y="464"/>
                </a:lnTo>
                <a:lnTo>
                  <a:pt x="190" y="474"/>
                </a:lnTo>
                <a:lnTo>
                  <a:pt x="175" y="485"/>
                </a:lnTo>
                <a:lnTo>
                  <a:pt x="160" y="497"/>
                </a:lnTo>
                <a:lnTo>
                  <a:pt x="146" y="510"/>
                </a:lnTo>
                <a:lnTo>
                  <a:pt x="133" y="524"/>
                </a:lnTo>
                <a:lnTo>
                  <a:pt x="121" y="539"/>
                </a:lnTo>
                <a:lnTo>
                  <a:pt x="112" y="555"/>
                </a:lnTo>
                <a:lnTo>
                  <a:pt x="102" y="572"/>
                </a:lnTo>
                <a:lnTo>
                  <a:pt x="93" y="589"/>
                </a:lnTo>
                <a:lnTo>
                  <a:pt x="87" y="609"/>
                </a:lnTo>
                <a:lnTo>
                  <a:pt x="82" y="627"/>
                </a:lnTo>
                <a:lnTo>
                  <a:pt x="78" y="647"/>
                </a:lnTo>
                <a:lnTo>
                  <a:pt x="76" y="666"/>
                </a:lnTo>
                <a:lnTo>
                  <a:pt x="75" y="687"/>
                </a:lnTo>
                <a:lnTo>
                  <a:pt x="75" y="732"/>
                </a:lnTo>
                <a:lnTo>
                  <a:pt x="75" y="866"/>
                </a:lnTo>
                <a:lnTo>
                  <a:pt x="15" y="866"/>
                </a:lnTo>
                <a:lnTo>
                  <a:pt x="12" y="866"/>
                </a:lnTo>
                <a:lnTo>
                  <a:pt x="9" y="868"/>
                </a:lnTo>
                <a:lnTo>
                  <a:pt x="7" y="870"/>
                </a:lnTo>
                <a:lnTo>
                  <a:pt x="5" y="872"/>
                </a:lnTo>
                <a:lnTo>
                  <a:pt x="2" y="874"/>
                </a:lnTo>
                <a:lnTo>
                  <a:pt x="1" y="876"/>
                </a:lnTo>
                <a:lnTo>
                  <a:pt x="0" y="879"/>
                </a:lnTo>
                <a:lnTo>
                  <a:pt x="0" y="881"/>
                </a:lnTo>
                <a:lnTo>
                  <a:pt x="0" y="885"/>
                </a:lnTo>
                <a:lnTo>
                  <a:pt x="1" y="888"/>
                </a:lnTo>
                <a:lnTo>
                  <a:pt x="2" y="890"/>
                </a:lnTo>
                <a:lnTo>
                  <a:pt x="5" y="892"/>
                </a:lnTo>
                <a:lnTo>
                  <a:pt x="7" y="894"/>
                </a:lnTo>
                <a:lnTo>
                  <a:pt x="9" y="895"/>
                </a:lnTo>
                <a:lnTo>
                  <a:pt x="12" y="896"/>
                </a:lnTo>
                <a:lnTo>
                  <a:pt x="15" y="896"/>
                </a:lnTo>
                <a:lnTo>
                  <a:pt x="90" y="896"/>
                </a:lnTo>
                <a:lnTo>
                  <a:pt x="569" y="896"/>
                </a:lnTo>
                <a:lnTo>
                  <a:pt x="643" y="896"/>
                </a:lnTo>
                <a:lnTo>
                  <a:pt x="647" y="896"/>
                </a:lnTo>
                <a:lnTo>
                  <a:pt x="649" y="895"/>
                </a:lnTo>
                <a:lnTo>
                  <a:pt x="652" y="894"/>
                </a:lnTo>
                <a:lnTo>
                  <a:pt x="654" y="892"/>
                </a:lnTo>
                <a:lnTo>
                  <a:pt x="655" y="890"/>
                </a:lnTo>
                <a:lnTo>
                  <a:pt x="657" y="888"/>
                </a:lnTo>
                <a:lnTo>
                  <a:pt x="658" y="885"/>
                </a:lnTo>
                <a:lnTo>
                  <a:pt x="658" y="881"/>
                </a:lnTo>
                <a:lnTo>
                  <a:pt x="658" y="879"/>
                </a:lnTo>
                <a:lnTo>
                  <a:pt x="657" y="876"/>
                </a:lnTo>
                <a:lnTo>
                  <a:pt x="655" y="874"/>
                </a:lnTo>
                <a:lnTo>
                  <a:pt x="654" y="872"/>
                </a:lnTo>
                <a:lnTo>
                  <a:pt x="652" y="870"/>
                </a:lnTo>
                <a:lnTo>
                  <a:pt x="649" y="868"/>
                </a:lnTo>
                <a:lnTo>
                  <a:pt x="647" y="866"/>
                </a:lnTo>
                <a:lnTo>
                  <a:pt x="643" y="8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lt1"/>
              </a:solidFill>
            </a:endParaRPr>
          </a:p>
        </p:txBody>
      </p:sp>
      <p:sp>
        <p:nvSpPr>
          <p:cNvPr id="111" name="TextBox 47">
            <a:extLst>
              <a:ext uri="{FF2B5EF4-FFF2-40B4-BE49-F238E27FC236}">
                <a16:creationId xmlns:a16="http://schemas.microsoft.com/office/drawing/2014/main" id="{853D56A8-B36E-4520-9327-AFD45439C181}"/>
              </a:ext>
            </a:extLst>
          </p:cNvPr>
          <p:cNvSpPr txBox="1"/>
          <p:nvPr/>
        </p:nvSpPr>
        <p:spPr>
          <a:xfrm>
            <a:off x="6922602" y="1284107"/>
            <a:ext cx="4537090" cy="430887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High Peaks: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The highest peak occurs on </a:t>
            </a:r>
            <a:r>
              <a:rPr lang="en-US" sz="1400" b="1" dirty="0"/>
              <a:t>11-Aug</a:t>
            </a:r>
            <a:r>
              <a:rPr lang="en-US" sz="1400" dirty="0"/>
              <a:t> with a value of </a:t>
            </a:r>
            <a:r>
              <a:rPr lang="en-US" sz="1400" b="1" dirty="0"/>
              <a:t>216</a:t>
            </a:r>
            <a:r>
              <a:rPr lang="en-US" sz="1400" dirty="0"/>
              <a:t> units, representing a significant increase. This is the most substantial change observed in the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Other notable peaks include </a:t>
            </a:r>
            <a:r>
              <a:rPr lang="en-US" sz="1400" b="1" dirty="0"/>
              <a:t>17-Aug</a:t>
            </a:r>
            <a:r>
              <a:rPr lang="en-US" sz="1400" dirty="0"/>
              <a:t> (195.2), </a:t>
            </a:r>
            <a:r>
              <a:rPr lang="en-US" sz="1400" b="1" dirty="0"/>
              <a:t>31-Aug</a:t>
            </a:r>
            <a:r>
              <a:rPr lang="en-US" sz="1400" dirty="0"/>
              <a:t> (189.6), and </a:t>
            </a:r>
            <a:r>
              <a:rPr lang="en-US" sz="1400" b="1" dirty="0"/>
              <a:t>13-Aug</a:t>
            </a:r>
            <a:r>
              <a:rPr lang="en-US" sz="1400" dirty="0"/>
              <a:t> (148).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sz="1400" b="1" dirty="0"/>
              <a:t>Sharp Declines: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There is a sharp decline on </a:t>
            </a:r>
            <a:r>
              <a:rPr lang="en-US" sz="1400" b="1" dirty="0"/>
              <a:t>11-Aug</a:t>
            </a:r>
            <a:r>
              <a:rPr lang="en-US" sz="1400" dirty="0"/>
              <a:t> to </a:t>
            </a:r>
            <a:r>
              <a:rPr lang="en-US" sz="1400" b="1" dirty="0"/>
              <a:t>5.6</a:t>
            </a:r>
            <a:r>
              <a:rPr lang="en-US" sz="1400" dirty="0"/>
              <a:t> units, right after the peak on </a:t>
            </a:r>
            <a:r>
              <a:rPr lang="en-US" sz="1400" b="1" dirty="0"/>
              <a:t>10-Aug</a:t>
            </a:r>
            <a:r>
              <a:rPr lang="en-US" sz="1400" dirty="0"/>
              <a:t>. This suggests a drastic reduction following a day of high activity.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endParaRPr lang="en-US" sz="1400" dirty="0"/>
          </a:p>
          <a:p>
            <a:pPr indent="-285750">
              <a:buFont typeface="Arial" panose="020B0604020202020204" pitchFamily="34" charset="0"/>
              <a:buChar char="•"/>
            </a:pPr>
            <a:r>
              <a:rPr lang="en-US" sz="1400" dirty="0"/>
              <a:t>Week On Week change chart shows the changes in week 2 is higher compare to previous week. Likewise, every week it is in increasing pattern. Week-6 shows negative value since we have a minimal data on that month. In September we have only 2 days data so its showing negative value.</a:t>
            </a:r>
          </a:p>
          <a:p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8" name="Title 127">
            <a:extLst>
              <a:ext uri="{FF2B5EF4-FFF2-40B4-BE49-F238E27FC236}">
                <a16:creationId xmlns:a16="http://schemas.microsoft.com/office/drawing/2014/main" id="{212B4947-E6CD-467B-AF72-9BC942B53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ctr"/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  <a:ea typeface="+mn-ea"/>
                <a:cs typeface="+mn-cs"/>
              </a:rPr>
              <a:t>Energy Consumptions</a:t>
            </a:r>
            <a:endParaRPr lang="en-AE" sz="3600" b="1" dirty="0">
              <a:solidFill>
                <a:schemeClr val="accent2">
                  <a:lumMod val="75000"/>
                </a:schemeClr>
              </a:solidFill>
              <a:latin typeface="Algerian" panose="04020705040A02060702" pitchFamily="82" charset="0"/>
              <a:ea typeface="+mn-ea"/>
              <a:cs typeface="+mn-cs"/>
            </a:endParaRPr>
          </a:p>
        </p:txBody>
      </p:sp>
      <p:sp>
        <p:nvSpPr>
          <p:cNvPr id="129" name="Footer Placeholder 128">
            <a:extLst>
              <a:ext uri="{FF2B5EF4-FFF2-40B4-BE49-F238E27FC236}">
                <a16:creationId xmlns:a16="http://schemas.microsoft.com/office/drawing/2014/main" id="{B1EC8198-CF19-4894-AB0A-1568DC1E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6B37FA8E-54BF-4AF0-BF0C-916033E8A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CCFAFBB-509A-4596-8A30-BC1D7ACE4F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4133589"/>
              </p:ext>
            </p:extLst>
          </p:nvPr>
        </p:nvGraphicFramePr>
        <p:xfrm>
          <a:off x="457200" y="1257490"/>
          <a:ext cx="6055567" cy="22240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1C50583-CE98-4F8C-A7DC-4EF568AE4B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7734086"/>
              </p:ext>
            </p:extLst>
          </p:nvPr>
        </p:nvGraphicFramePr>
        <p:xfrm>
          <a:off x="457200" y="3685865"/>
          <a:ext cx="6004834" cy="2714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27904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8722C52-9CB4-45C1-82EB-9196F64DC3D7}"/>
              </a:ext>
            </a:extLst>
          </p:cNvPr>
          <p:cNvSpPr/>
          <p:nvPr/>
        </p:nvSpPr>
        <p:spPr>
          <a:xfrm>
            <a:off x="318468" y="1190695"/>
            <a:ext cx="2032000" cy="1117600"/>
          </a:xfrm>
          <a:prstGeom prst="roundRect">
            <a:avLst>
              <a:gd name="adj" fmla="val 50000"/>
            </a:avLst>
          </a:prstGeom>
          <a:solidFill>
            <a:srgbClr val="CE2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1FC803C-5FC7-4A18-BA6E-5DBD33A7F1C0}"/>
              </a:ext>
            </a:extLst>
          </p:cNvPr>
          <p:cNvSpPr/>
          <p:nvPr/>
        </p:nvSpPr>
        <p:spPr>
          <a:xfrm>
            <a:off x="326533" y="2738991"/>
            <a:ext cx="2032000" cy="1117600"/>
          </a:xfrm>
          <a:prstGeom prst="roundRect">
            <a:avLst>
              <a:gd name="adj" fmla="val 50000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7433DA3-7C45-4A76-A8BA-7C9E688B75A7}"/>
              </a:ext>
            </a:extLst>
          </p:cNvPr>
          <p:cNvSpPr/>
          <p:nvPr/>
        </p:nvSpPr>
        <p:spPr>
          <a:xfrm>
            <a:off x="396106" y="4390305"/>
            <a:ext cx="2032000" cy="1117600"/>
          </a:xfrm>
          <a:prstGeom prst="roundRect">
            <a:avLst>
              <a:gd name="adj" fmla="val 5000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5A95B40-5207-47C4-80D3-12F9AAE78F33}"/>
              </a:ext>
            </a:extLst>
          </p:cNvPr>
          <p:cNvGrpSpPr/>
          <p:nvPr/>
        </p:nvGrpSpPr>
        <p:grpSpPr>
          <a:xfrm>
            <a:off x="304800" y="666751"/>
            <a:ext cx="12527730" cy="5695950"/>
            <a:chOff x="1250950" y="914400"/>
            <a:chExt cx="6398080" cy="2908996"/>
          </a:xfrm>
          <a:effectLst/>
        </p:grpSpPr>
        <p:sp>
          <p:nvSpPr>
            <p:cNvPr id="19" name="Rounded Rectangle 22">
              <a:extLst>
                <a:ext uri="{FF2B5EF4-FFF2-40B4-BE49-F238E27FC236}">
                  <a16:creationId xmlns:a16="http://schemas.microsoft.com/office/drawing/2014/main" id="{C1454E1C-BFBC-4A22-856A-E784DC9F0092}"/>
                </a:ext>
              </a:extLst>
            </p:cNvPr>
            <p:cNvSpPr/>
            <p:nvPr/>
          </p:nvSpPr>
          <p:spPr>
            <a:xfrm>
              <a:off x="1257299" y="3740139"/>
              <a:ext cx="6391731" cy="8325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 Same Side Corner Rectangle 23">
              <a:extLst>
                <a:ext uri="{FF2B5EF4-FFF2-40B4-BE49-F238E27FC236}">
                  <a16:creationId xmlns:a16="http://schemas.microsoft.com/office/drawing/2014/main" id="{26DAC503-35EF-4C7A-98E1-7C2E500B299D}"/>
                </a:ext>
              </a:extLst>
            </p:cNvPr>
            <p:cNvSpPr/>
            <p:nvPr/>
          </p:nvSpPr>
          <p:spPr>
            <a:xfrm>
              <a:off x="1865055" y="943854"/>
              <a:ext cx="4605211" cy="2757714"/>
            </a:xfrm>
            <a:prstGeom prst="round2SameRect">
              <a:avLst>
                <a:gd name="adj1" fmla="val 5842"/>
                <a:gd name="adj2" fmla="val 0"/>
              </a:avLst>
            </a:prstGeom>
            <a:gradFill>
              <a:gsLst>
                <a:gs pos="0">
                  <a:schemeClr val="tx1"/>
                </a:gs>
                <a:gs pos="5000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5400000" scaled="0"/>
            </a:gradFill>
            <a:ln w="38100">
              <a:gradFill flip="none" rotWithShape="1">
                <a:gsLst>
                  <a:gs pos="0">
                    <a:schemeClr val="bg1">
                      <a:lumMod val="79000"/>
                    </a:schemeClr>
                  </a:gs>
                  <a:gs pos="100000">
                    <a:schemeClr val="bg1">
                      <a:lumMod val="87000"/>
                    </a:schemeClr>
                  </a:gs>
                  <a:gs pos="51000">
                    <a:schemeClr val="bg1">
                      <a:lumMod val="95000"/>
                    </a:schemeClr>
                  </a:gs>
                </a:gsLst>
                <a:lin ang="13500000" scaled="1"/>
                <a:tileRect/>
              </a:gradFill>
            </a:ln>
            <a:effectLst/>
            <a:scene3d>
              <a:camera prst="orthographicFront"/>
              <a:lightRig rig="threePt" dir="t"/>
            </a:scene3d>
            <a:sp3d>
              <a:bevelT w="50800" h="5080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953BCE3-CE7E-43A5-9A5C-DE2189790136}"/>
                </a:ext>
              </a:extLst>
            </p:cNvPr>
            <p:cNvSpPr/>
            <p:nvPr/>
          </p:nvSpPr>
          <p:spPr>
            <a:xfrm>
              <a:off x="1968325" y="1088085"/>
              <a:ext cx="4343400" cy="24350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5C5411E-69A4-4222-B2CF-3312C24728B1}"/>
                </a:ext>
              </a:extLst>
            </p:cNvPr>
            <p:cNvSpPr/>
            <p:nvPr/>
          </p:nvSpPr>
          <p:spPr>
            <a:xfrm>
              <a:off x="1257299" y="3659415"/>
              <a:ext cx="6391729" cy="12541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6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A43DFE1-83F6-43B2-93D7-B7EBB773F982}"/>
                </a:ext>
              </a:extLst>
            </p:cNvPr>
            <p:cNvCxnSpPr/>
            <p:nvPr/>
          </p:nvCxnSpPr>
          <p:spPr>
            <a:xfrm>
              <a:off x="1250950" y="3775402"/>
              <a:ext cx="6391729" cy="0"/>
            </a:xfrm>
            <a:prstGeom prst="line">
              <a:avLst/>
            </a:prstGeom>
            <a:ln w="31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50000">
                    <a:schemeClr val="bg1">
                      <a:lumMod val="85000"/>
                    </a:schemeClr>
                  </a:gs>
                  <a:gs pos="100000">
                    <a:schemeClr val="bg1">
                      <a:lumMod val="83000"/>
                      <a:alpha val="46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12700" dir="5400000" algn="t" rotWithShape="0">
                <a:schemeClr val="bg1">
                  <a:lumMod val="75000"/>
                  <a:alpha val="64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ounded Rectangle 27">
              <a:extLst>
                <a:ext uri="{FF2B5EF4-FFF2-40B4-BE49-F238E27FC236}">
                  <a16:creationId xmlns:a16="http://schemas.microsoft.com/office/drawing/2014/main" id="{3D1BE8A8-DA1B-423B-9829-BFA00D53EEEB}"/>
                </a:ext>
              </a:extLst>
            </p:cNvPr>
            <p:cNvSpPr/>
            <p:nvPr/>
          </p:nvSpPr>
          <p:spPr>
            <a:xfrm>
              <a:off x="7085489" y="3730171"/>
              <a:ext cx="267654" cy="36576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 Single Corner Rectangle 28">
              <a:extLst>
                <a:ext uri="{FF2B5EF4-FFF2-40B4-BE49-F238E27FC236}">
                  <a16:creationId xmlns:a16="http://schemas.microsoft.com/office/drawing/2014/main" id="{848914F0-4B71-4120-8AAC-B1AC18F5E0D0}"/>
                </a:ext>
              </a:extLst>
            </p:cNvPr>
            <p:cNvSpPr/>
            <p:nvPr/>
          </p:nvSpPr>
          <p:spPr>
            <a:xfrm rot="10800000" flipH="1">
              <a:off x="7366908" y="3659414"/>
              <a:ext cx="282121" cy="163982"/>
            </a:xfrm>
            <a:prstGeom prst="round1Rect">
              <a:avLst>
                <a:gd name="adj" fmla="val 21302"/>
              </a:avLst>
            </a:prstGeom>
            <a:gradFill>
              <a:gsLst>
                <a:gs pos="0">
                  <a:schemeClr val="bg1">
                    <a:alpha val="64000"/>
                  </a:schemeClr>
                </a:gs>
                <a:gs pos="100000">
                  <a:schemeClr val="bg1">
                    <a:lumMod val="83000"/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 Single Corner Rectangle 29">
              <a:extLst>
                <a:ext uri="{FF2B5EF4-FFF2-40B4-BE49-F238E27FC236}">
                  <a16:creationId xmlns:a16="http://schemas.microsoft.com/office/drawing/2014/main" id="{9C0D9DD6-12DD-4898-ACA1-6EA3DAB989C9}"/>
                </a:ext>
              </a:extLst>
            </p:cNvPr>
            <p:cNvSpPr/>
            <p:nvPr/>
          </p:nvSpPr>
          <p:spPr>
            <a:xfrm rot="10800000">
              <a:off x="1257295" y="3659414"/>
              <a:ext cx="282121" cy="163982"/>
            </a:xfrm>
            <a:prstGeom prst="round1Rect">
              <a:avLst>
                <a:gd name="adj" fmla="val 21302"/>
              </a:avLst>
            </a:prstGeom>
            <a:gradFill>
              <a:gsLst>
                <a:gs pos="0">
                  <a:schemeClr val="bg1">
                    <a:alpha val="27000"/>
                  </a:schemeClr>
                </a:gs>
                <a:gs pos="100000">
                  <a:schemeClr val="bg1">
                    <a:lumMod val="83000"/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 Same Side Corner Rectangle 30">
              <a:extLst>
                <a:ext uri="{FF2B5EF4-FFF2-40B4-BE49-F238E27FC236}">
                  <a16:creationId xmlns:a16="http://schemas.microsoft.com/office/drawing/2014/main" id="{42757DC2-305F-4D2D-8A0C-0E58CA723687}"/>
                </a:ext>
              </a:extLst>
            </p:cNvPr>
            <p:cNvSpPr/>
            <p:nvPr/>
          </p:nvSpPr>
          <p:spPr>
            <a:xfrm rot="10800000">
              <a:off x="3931784" y="3672340"/>
              <a:ext cx="1042761" cy="67696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>
              <a:innerShdw blurRad="25400" dist="127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 Same Side Corner Rectangle 19">
              <a:extLst>
                <a:ext uri="{FF2B5EF4-FFF2-40B4-BE49-F238E27FC236}">
                  <a16:creationId xmlns:a16="http://schemas.microsoft.com/office/drawing/2014/main" id="{D78F18D8-4B90-4730-99AA-0BF8CCFDA4EE}"/>
                </a:ext>
              </a:extLst>
            </p:cNvPr>
            <p:cNvSpPr/>
            <p:nvPr/>
          </p:nvSpPr>
          <p:spPr>
            <a:xfrm>
              <a:off x="4574594" y="914400"/>
              <a:ext cx="2240418" cy="2757714"/>
            </a:xfrm>
            <a:custGeom>
              <a:avLst/>
              <a:gdLst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0 w 4605211"/>
                <a:gd name="connsiteY6" fmla="*/ 2757714 h 2757714"/>
                <a:gd name="connsiteX7" fmla="*/ 0 w 4605211"/>
                <a:gd name="connsiteY7" fmla="*/ 161106 h 2757714"/>
                <a:gd name="connsiteX8" fmla="*/ 161106 w 4605211"/>
                <a:gd name="connsiteY8" fmla="*/ 0 h 2757714"/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0 w 4605211"/>
                <a:gd name="connsiteY6" fmla="*/ 161106 h 2757714"/>
                <a:gd name="connsiteX7" fmla="*/ 161106 w 4605211"/>
                <a:gd name="connsiteY7" fmla="*/ 0 h 2757714"/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0 w 4605211"/>
                <a:gd name="connsiteY6" fmla="*/ 161106 h 2757714"/>
                <a:gd name="connsiteX7" fmla="*/ 161106 w 4605211"/>
                <a:gd name="connsiteY7" fmla="*/ 0 h 2757714"/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161106 w 4605211"/>
                <a:gd name="connsiteY6" fmla="*/ 0 h 2757714"/>
                <a:gd name="connsiteX0" fmla="*/ 37552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3755206 w 4605211"/>
                <a:gd name="connsiteY6" fmla="*/ 0 h 2757714"/>
                <a:gd name="connsiteX0" fmla="*/ 1735906 w 2585911"/>
                <a:gd name="connsiteY0" fmla="*/ 0 h 2757714"/>
                <a:gd name="connsiteX1" fmla="*/ 2424805 w 2585911"/>
                <a:gd name="connsiteY1" fmla="*/ 0 h 2757714"/>
                <a:gd name="connsiteX2" fmla="*/ 2585911 w 2585911"/>
                <a:gd name="connsiteY2" fmla="*/ 161106 h 2757714"/>
                <a:gd name="connsiteX3" fmla="*/ 2585911 w 2585911"/>
                <a:gd name="connsiteY3" fmla="*/ 2757714 h 2757714"/>
                <a:gd name="connsiteX4" fmla="*/ 2585911 w 2585911"/>
                <a:gd name="connsiteY4" fmla="*/ 2757714 h 2757714"/>
                <a:gd name="connsiteX5" fmla="*/ 0 w 2585911"/>
                <a:gd name="connsiteY5" fmla="*/ 2732314 h 2757714"/>
                <a:gd name="connsiteX6" fmla="*/ 1735906 w 2585911"/>
                <a:gd name="connsiteY6" fmla="*/ 0 h 2757714"/>
                <a:gd name="connsiteX0" fmla="*/ 1147198 w 1997203"/>
                <a:gd name="connsiteY0" fmla="*/ 0 h 2757714"/>
                <a:gd name="connsiteX1" fmla="*/ 1836097 w 1997203"/>
                <a:gd name="connsiteY1" fmla="*/ 0 h 2757714"/>
                <a:gd name="connsiteX2" fmla="*/ 1997203 w 1997203"/>
                <a:gd name="connsiteY2" fmla="*/ 161106 h 2757714"/>
                <a:gd name="connsiteX3" fmla="*/ 1997203 w 1997203"/>
                <a:gd name="connsiteY3" fmla="*/ 2757714 h 2757714"/>
                <a:gd name="connsiteX4" fmla="*/ 1997203 w 1997203"/>
                <a:gd name="connsiteY4" fmla="*/ 2757714 h 2757714"/>
                <a:gd name="connsiteX5" fmla="*/ 0 w 1997203"/>
                <a:gd name="connsiteY5" fmla="*/ 2732314 h 2757714"/>
                <a:gd name="connsiteX6" fmla="*/ 1147198 w 1997203"/>
                <a:gd name="connsiteY6" fmla="*/ 0 h 275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7203" h="2757714">
                  <a:moveTo>
                    <a:pt x="1147198" y="0"/>
                  </a:moveTo>
                  <a:lnTo>
                    <a:pt x="1836097" y="0"/>
                  </a:lnTo>
                  <a:cubicBezTo>
                    <a:pt x="1925073" y="0"/>
                    <a:pt x="1997203" y="72130"/>
                    <a:pt x="1997203" y="161106"/>
                  </a:cubicBezTo>
                  <a:lnTo>
                    <a:pt x="1997203" y="2757714"/>
                  </a:lnTo>
                  <a:lnTo>
                    <a:pt x="1997203" y="2757714"/>
                  </a:lnTo>
                  <a:lnTo>
                    <a:pt x="0" y="2732314"/>
                  </a:lnTo>
                  <a:lnTo>
                    <a:pt x="1147198" y="0"/>
                  </a:lnTo>
                  <a:close/>
                </a:path>
              </a:pathLst>
            </a:custGeom>
            <a:gradFill flip="none" rotWithShape="1">
              <a:gsLst>
                <a:gs pos="21000">
                  <a:schemeClr val="bg1">
                    <a:alpha val="1000"/>
                  </a:schemeClr>
                </a:gs>
                <a:gs pos="100000">
                  <a:schemeClr val="bg1">
                    <a:alpha val="32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B8C39A2F-EB98-421A-9196-A1F82FA0CF1A}"/>
              </a:ext>
            </a:extLst>
          </p:cNvPr>
          <p:cNvSpPr/>
          <p:nvPr/>
        </p:nvSpPr>
        <p:spPr>
          <a:xfrm>
            <a:off x="413305" y="1262316"/>
            <a:ext cx="929228" cy="92922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0BABAAE-D145-4E69-9C95-2BF9E7E8DBE7}"/>
              </a:ext>
            </a:extLst>
          </p:cNvPr>
          <p:cNvSpPr/>
          <p:nvPr/>
        </p:nvSpPr>
        <p:spPr>
          <a:xfrm>
            <a:off x="516848" y="2861661"/>
            <a:ext cx="929228" cy="92922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3EAFB8C-B68B-4DDE-875A-CD4EB5E2AFA4}"/>
              </a:ext>
            </a:extLst>
          </p:cNvPr>
          <p:cNvSpPr/>
          <p:nvPr/>
        </p:nvSpPr>
        <p:spPr>
          <a:xfrm>
            <a:off x="514438" y="4484491"/>
            <a:ext cx="929228" cy="92922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9C24E5-AEAF-44E7-B2F8-531B026CF7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91" t="1819" r="-1" b="2654"/>
          <a:stretch/>
        </p:blipFill>
        <p:spPr>
          <a:xfrm>
            <a:off x="7286170" y="0"/>
            <a:ext cx="4905829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7706530-92A5-4C68-9FE7-03A5E61B729D}"/>
              </a:ext>
            </a:extLst>
          </p:cNvPr>
          <p:cNvSpPr/>
          <p:nvPr/>
        </p:nvSpPr>
        <p:spPr>
          <a:xfrm>
            <a:off x="7263547" y="24759"/>
            <a:ext cx="490583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B53C114-CB63-41F6-A5C6-8C207D3C5EA8}"/>
              </a:ext>
            </a:extLst>
          </p:cNvPr>
          <p:cNvGrpSpPr/>
          <p:nvPr/>
        </p:nvGrpSpPr>
        <p:grpSpPr>
          <a:xfrm>
            <a:off x="7770238" y="791516"/>
            <a:ext cx="3892448" cy="4564254"/>
            <a:chOff x="7811312" y="531612"/>
            <a:chExt cx="3892448" cy="4564254"/>
          </a:xfrm>
        </p:grpSpPr>
        <p:sp>
          <p:nvSpPr>
            <p:cNvPr id="54" name="TextBox 47">
              <a:extLst>
                <a:ext uri="{FF2B5EF4-FFF2-40B4-BE49-F238E27FC236}">
                  <a16:creationId xmlns:a16="http://schemas.microsoft.com/office/drawing/2014/main" id="{E7D27B29-4AA1-461C-A69F-75D8EA5EFE64}"/>
                </a:ext>
              </a:extLst>
            </p:cNvPr>
            <p:cNvSpPr txBox="1"/>
            <p:nvPr/>
          </p:nvSpPr>
          <p:spPr>
            <a:xfrm>
              <a:off x="7811312" y="531612"/>
              <a:ext cx="3892448" cy="4308872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High Points:</a:t>
              </a:r>
              <a:endParaRPr lang="en-US" sz="1400" dirty="0">
                <a:solidFill>
                  <a:schemeClr val="bg2"/>
                </a:solidFill>
                <a:highlight>
                  <a:srgbClr val="000000"/>
                </a:highlight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 The highest peak occurs on </a:t>
              </a:r>
              <a:r>
                <a:rPr lang="en-US" sz="1400" b="1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Saturday of Week-2</a:t>
              </a:r>
              <a:r>
                <a:rPr lang="en-US" sz="1400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 with a value of </a:t>
              </a:r>
              <a:r>
                <a:rPr lang="en-US" sz="1400" b="1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314.4</a:t>
              </a:r>
              <a:r>
                <a:rPr lang="en-US" sz="1400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. This is the maximum activity level across all the days and weeks.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 Other notable peaks include </a:t>
              </a:r>
              <a:r>
                <a:rPr lang="en-US" sz="1400" b="1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Saturday of Week-3</a:t>
              </a:r>
              <a:r>
                <a:rPr lang="en-US" sz="1400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 (293.6), </a:t>
              </a:r>
              <a:r>
                <a:rPr lang="en-US" sz="1400" b="1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Friday of Week-3</a:t>
              </a:r>
              <a:r>
                <a:rPr lang="en-US" sz="1400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 (291.2)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bg2"/>
                </a:solidFill>
                <a:highlight>
                  <a:srgbClr val="000000"/>
                </a:highlight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bg2"/>
                </a:solidFill>
                <a:highlight>
                  <a:srgbClr val="000000"/>
                </a:highlight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bg2"/>
                </a:solidFill>
                <a:highlight>
                  <a:srgbClr val="000000"/>
                </a:highlight>
              </a:endParaRPr>
            </a:p>
            <a:p>
              <a:r>
                <a:rPr lang="en-US" sz="1400" b="1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Low Points:</a:t>
              </a:r>
              <a:endParaRPr lang="en-US" sz="1400" dirty="0">
                <a:solidFill>
                  <a:schemeClr val="bg2"/>
                </a:solidFill>
                <a:highlight>
                  <a:srgbClr val="000000"/>
                </a:highlight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 Every week of Sunday’s getting lowest when compare to other days. Lowest on </a:t>
              </a:r>
              <a:r>
                <a:rPr lang="en-US" sz="1400" b="1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Sunday of Week-2 (104).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bg2"/>
                </a:solidFill>
                <a:highlight>
                  <a:srgbClr val="000000"/>
                </a:highlight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bg2"/>
                </a:solidFill>
                <a:highlight>
                  <a:srgbClr val="000000"/>
                </a:highlight>
              </a:endParaRPr>
            </a:p>
            <a:p>
              <a:r>
                <a:rPr lang="en-US" sz="1400" b="1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Monitor Consistently Low Days:</a:t>
              </a:r>
              <a:endParaRPr lang="en-US" sz="1400" dirty="0">
                <a:solidFill>
                  <a:schemeClr val="bg2"/>
                </a:solidFill>
                <a:highlight>
                  <a:srgbClr val="000000"/>
                </a:highlight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Since </a:t>
              </a:r>
              <a:r>
                <a:rPr lang="en-US" sz="1400" b="1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Sundays</a:t>
              </a:r>
              <a:r>
                <a:rPr lang="en-US" sz="1400" dirty="0">
                  <a:solidFill>
                    <a:schemeClr val="bg2"/>
                  </a:solidFill>
                  <a:highlight>
                    <a:srgbClr val="000000"/>
                  </a:highlight>
                </a:rPr>
                <a:t> generally have lower activity, these could be good days for performing maintenance or implementing changes that might otherwise disrupt peak activity.</a:t>
              </a: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C96BDEF-9902-4BA3-B5E7-230F802445FC}"/>
                </a:ext>
              </a:extLst>
            </p:cNvPr>
            <p:cNvCxnSpPr/>
            <p:nvPr/>
          </p:nvCxnSpPr>
          <p:spPr>
            <a:xfrm>
              <a:off x="8088085" y="5095866"/>
              <a:ext cx="330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AFA9225-189E-46DC-BDA1-C08D56D0BD92}"/>
              </a:ext>
            </a:extLst>
          </p:cNvPr>
          <p:cNvSpPr/>
          <p:nvPr/>
        </p:nvSpPr>
        <p:spPr>
          <a:xfrm>
            <a:off x="10506497" y="-18450"/>
            <a:ext cx="1685503" cy="1288708"/>
          </a:xfrm>
          <a:custGeom>
            <a:avLst/>
            <a:gdLst>
              <a:gd name="connsiteX0" fmla="*/ 167913 w 1685503"/>
              <a:gd name="connsiteY0" fmla="*/ 0 h 1288708"/>
              <a:gd name="connsiteX1" fmla="*/ 1685503 w 1685503"/>
              <a:gd name="connsiteY1" fmla="*/ 0 h 1288708"/>
              <a:gd name="connsiteX2" fmla="*/ 1685503 w 1685503"/>
              <a:gd name="connsiteY2" fmla="*/ 724000 h 1288708"/>
              <a:gd name="connsiteX3" fmla="*/ 1172233 w 1685503"/>
              <a:gd name="connsiteY3" fmla="*/ 1237270 h 1288708"/>
              <a:gd name="connsiteX4" fmla="*/ 923865 w 1685503"/>
              <a:gd name="connsiteY4" fmla="*/ 1237270 h 1288708"/>
              <a:gd name="connsiteX5" fmla="*/ 51438 w 1685503"/>
              <a:gd name="connsiteY5" fmla="*/ 364843 h 1288708"/>
              <a:gd name="connsiteX6" fmla="*/ 51438 w 1685503"/>
              <a:gd name="connsiteY6" fmla="*/ 116475 h 1288708"/>
              <a:gd name="connsiteX7" fmla="*/ 167913 w 1685503"/>
              <a:gd name="connsiteY7" fmla="*/ 0 h 1288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85503" h="1288708">
                <a:moveTo>
                  <a:pt x="167913" y="0"/>
                </a:moveTo>
                <a:lnTo>
                  <a:pt x="1685503" y="0"/>
                </a:lnTo>
                <a:lnTo>
                  <a:pt x="1685503" y="724000"/>
                </a:lnTo>
                <a:lnTo>
                  <a:pt x="1172233" y="1237270"/>
                </a:lnTo>
                <a:cubicBezTo>
                  <a:pt x="1103648" y="1305855"/>
                  <a:pt x="992450" y="1305855"/>
                  <a:pt x="923865" y="1237270"/>
                </a:cubicBezTo>
                <a:lnTo>
                  <a:pt x="51438" y="364843"/>
                </a:lnTo>
                <a:cubicBezTo>
                  <a:pt x="-17147" y="296258"/>
                  <a:pt x="-17147" y="185060"/>
                  <a:pt x="51438" y="116475"/>
                </a:cubicBezTo>
                <a:lnTo>
                  <a:pt x="167913" y="0"/>
                </a:ln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2F53A894-128F-470D-A36D-330A5994E8C5}"/>
              </a:ext>
            </a:extLst>
          </p:cNvPr>
          <p:cNvSpPr/>
          <p:nvPr/>
        </p:nvSpPr>
        <p:spPr>
          <a:xfrm>
            <a:off x="7389386" y="5177132"/>
            <a:ext cx="3332296" cy="1680868"/>
          </a:xfrm>
          <a:custGeom>
            <a:avLst/>
            <a:gdLst>
              <a:gd name="connsiteX0" fmla="*/ 1666148 w 3332296"/>
              <a:gd name="connsiteY0" fmla="*/ 0 h 1680868"/>
              <a:gd name="connsiteX1" fmla="*/ 1863571 w 3332296"/>
              <a:gd name="connsiteY1" fmla="*/ 81776 h 1680868"/>
              <a:gd name="connsiteX2" fmla="*/ 3250521 w 3332296"/>
              <a:gd name="connsiteY2" fmla="*/ 1468726 h 1680868"/>
              <a:gd name="connsiteX3" fmla="*/ 3332296 w 3332296"/>
              <a:gd name="connsiteY3" fmla="*/ 1666149 h 1680868"/>
              <a:gd name="connsiteX4" fmla="*/ 3330886 w 3332296"/>
              <a:gd name="connsiteY4" fmla="*/ 1680868 h 1680868"/>
              <a:gd name="connsiteX5" fmla="*/ 1411 w 3332296"/>
              <a:gd name="connsiteY5" fmla="*/ 1680868 h 1680868"/>
              <a:gd name="connsiteX6" fmla="*/ 0 w 3332296"/>
              <a:gd name="connsiteY6" fmla="*/ 1666149 h 1680868"/>
              <a:gd name="connsiteX7" fmla="*/ 81775 w 3332296"/>
              <a:gd name="connsiteY7" fmla="*/ 1468726 h 1680868"/>
              <a:gd name="connsiteX8" fmla="*/ 1468725 w 3332296"/>
              <a:gd name="connsiteY8" fmla="*/ 81776 h 1680868"/>
              <a:gd name="connsiteX9" fmla="*/ 1666148 w 3332296"/>
              <a:gd name="connsiteY9" fmla="*/ 0 h 1680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32296" h="1680868">
                <a:moveTo>
                  <a:pt x="1666148" y="0"/>
                </a:moveTo>
                <a:cubicBezTo>
                  <a:pt x="1737601" y="0"/>
                  <a:pt x="1809054" y="27259"/>
                  <a:pt x="1863571" y="81776"/>
                </a:cubicBezTo>
                <a:lnTo>
                  <a:pt x="3250521" y="1468726"/>
                </a:lnTo>
                <a:cubicBezTo>
                  <a:pt x="3305038" y="1523243"/>
                  <a:pt x="3332296" y="1594696"/>
                  <a:pt x="3332296" y="1666149"/>
                </a:cubicBezTo>
                <a:lnTo>
                  <a:pt x="3330886" y="1680868"/>
                </a:lnTo>
                <a:lnTo>
                  <a:pt x="1411" y="1680868"/>
                </a:lnTo>
                <a:lnTo>
                  <a:pt x="0" y="1666149"/>
                </a:lnTo>
                <a:cubicBezTo>
                  <a:pt x="0" y="1594696"/>
                  <a:pt x="27258" y="1523243"/>
                  <a:pt x="81775" y="1468726"/>
                </a:cubicBezTo>
                <a:lnTo>
                  <a:pt x="1468725" y="81776"/>
                </a:lnTo>
                <a:cubicBezTo>
                  <a:pt x="1523242" y="27259"/>
                  <a:pt x="1594695" y="0"/>
                  <a:pt x="1666148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901A9CB0-F7F8-4D69-80B7-9BB981A07C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5059931"/>
              </p:ext>
            </p:extLst>
          </p:nvPr>
        </p:nvGraphicFramePr>
        <p:xfrm>
          <a:off x="1788796" y="1116441"/>
          <a:ext cx="5375031" cy="44551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044100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1D134-7BBF-451B-A631-5F4F57AB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89828-C3DA-4597-BCE6-9ABD37A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3473A0FD-0576-413F-B773-3FD940B32A03}"/>
              </a:ext>
            </a:extLst>
          </p:cNvPr>
          <p:cNvSpPr/>
          <p:nvPr/>
        </p:nvSpPr>
        <p:spPr>
          <a:xfrm rot="18900000">
            <a:off x="-1093206" y="4691650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7">
            <a:extLst>
              <a:ext uri="{FF2B5EF4-FFF2-40B4-BE49-F238E27FC236}">
                <a16:creationId xmlns:a16="http://schemas.microsoft.com/office/drawing/2014/main" id="{2B5BB5A9-EBF5-4B8A-9F43-73BA73A14309}"/>
              </a:ext>
            </a:extLst>
          </p:cNvPr>
          <p:cNvSpPr txBox="1"/>
          <p:nvPr/>
        </p:nvSpPr>
        <p:spPr>
          <a:xfrm>
            <a:off x="448622" y="4859346"/>
            <a:ext cx="4019238" cy="1508105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Further Investigation Needed :</a:t>
            </a:r>
          </a:p>
          <a:p>
            <a:r>
              <a:rPr lang="en-US" sz="1400" dirty="0"/>
              <a:t>It would be beneficial to understand what factors contribute to the highest peak on </a:t>
            </a:r>
            <a:r>
              <a:rPr lang="en-US" sz="1400" b="1" dirty="0"/>
              <a:t>10-Aug</a:t>
            </a:r>
            <a:r>
              <a:rPr lang="en-US" sz="1400" dirty="0"/>
              <a:t> </a:t>
            </a:r>
            <a:r>
              <a:rPr lang="en-US" sz="1400" b="1" dirty="0"/>
              <a:t>19:00 22.4</a:t>
            </a:r>
            <a:r>
              <a:rPr lang="en-US" sz="1400" dirty="0"/>
              <a:t> and the low on </a:t>
            </a:r>
            <a:r>
              <a:rPr lang="en-US" sz="1400" b="1" dirty="0"/>
              <a:t>25-Aug</a:t>
            </a:r>
            <a:r>
              <a:rPr lang="en-US" sz="1400" dirty="0"/>
              <a:t>. Analyzing these days could provide insights into the causes (such as events, promotions, or external factors) affecting peak hour activity.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C89A7C-22CD-4EA2-8D41-03122A25549C}"/>
              </a:ext>
            </a:extLst>
          </p:cNvPr>
          <p:cNvCxnSpPr/>
          <p:nvPr/>
        </p:nvCxnSpPr>
        <p:spPr>
          <a:xfrm>
            <a:off x="4522551" y="4950052"/>
            <a:ext cx="0" cy="1292662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F95A916-8E19-4600-AA32-AD3EA52A5E00}"/>
              </a:ext>
            </a:extLst>
          </p:cNvPr>
          <p:cNvCxnSpPr/>
          <p:nvPr/>
        </p:nvCxnSpPr>
        <p:spPr>
          <a:xfrm>
            <a:off x="8372523" y="4950052"/>
            <a:ext cx="0" cy="1292662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TextBox 47">
            <a:extLst>
              <a:ext uri="{FF2B5EF4-FFF2-40B4-BE49-F238E27FC236}">
                <a16:creationId xmlns:a16="http://schemas.microsoft.com/office/drawing/2014/main" id="{012B5CF6-F3B0-4A9A-AB3D-0DCFDC2E8277}"/>
              </a:ext>
            </a:extLst>
          </p:cNvPr>
          <p:cNvSpPr txBox="1"/>
          <p:nvPr/>
        </p:nvSpPr>
        <p:spPr>
          <a:xfrm>
            <a:off x="5016494" y="5005169"/>
            <a:ext cx="3391041" cy="129266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Low Points: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 The lowest point is on </a:t>
            </a:r>
            <a:r>
              <a:rPr lang="en-US" sz="1400" b="1" dirty="0"/>
              <a:t>25-Aug</a:t>
            </a:r>
            <a:r>
              <a:rPr lang="en-US" sz="1400" dirty="0"/>
              <a:t> at </a:t>
            </a:r>
            <a:r>
              <a:rPr lang="en-US" sz="1400" b="1" dirty="0"/>
              <a:t>8.8</a:t>
            </a:r>
            <a:r>
              <a:rPr lang="en-US" sz="1400" dirty="0"/>
              <a:t> units, indicating minimal peak hour activity.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 Another significant low point is on </a:t>
            </a:r>
            <a:r>
              <a:rPr lang="en-US" sz="1400" b="1" dirty="0"/>
              <a:t>18-Aug</a:t>
            </a:r>
            <a:r>
              <a:rPr lang="en-US" sz="1400" dirty="0"/>
              <a:t> &amp; </a:t>
            </a:r>
            <a:r>
              <a:rPr lang="en-US" sz="1400" b="1" dirty="0"/>
              <a:t>1-Sep(12)</a:t>
            </a:r>
            <a:r>
              <a:rPr lang="en-US" sz="1400" dirty="0"/>
              <a:t>, suggesting a sudden drop after the peak on </a:t>
            </a:r>
            <a:r>
              <a:rPr lang="en-US" sz="1400" b="1" dirty="0"/>
              <a:t>10-Aug</a:t>
            </a:r>
            <a:r>
              <a:rPr lang="en-US" sz="1400" dirty="0"/>
              <a:t>.</a:t>
            </a:r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3A1417B3-5114-4EA3-95EE-CA76D37B866C}"/>
              </a:ext>
            </a:extLst>
          </p:cNvPr>
          <p:cNvGrpSpPr/>
          <p:nvPr/>
        </p:nvGrpSpPr>
        <p:grpSpPr>
          <a:xfrm>
            <a:off x="8921157" y="5403498"/>
            <a:ext cx="525182" cy="496004"/>
            <a:chOff x="333622" y="4212342"/>
            <a:chExt cx="285751" cy="269875"/>
          </a:xfrm>
          <a:solidFill>
            <a:srgbClr val="CE295E"/>
          </a:solidFill>
        </p:grpSpPr>
        <p:sp>
          <p:nvSpPr>
            <p:cNvPr id="140" name="Freeform 4461">
              <a:extLst>
                <a:ext uri="{FF2B5EF4-FFF2-40B4-BE49-F238E27FC236}">
                  <a16:creationId xmlns:a16="http://schemas.microsoft.com/office/drawing/2014/main" id="{14BA5C71-46FC-47F2-A4D0-F8628A72D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597" y="4467929"/>
              <a:ext cx="15875" cy="14288"/>
            </a:xfrm>
            <a:custGeom>
              <a:avLst/>
              <a:gdLst>
                <a:gd name="T0" fmla="*/ 4 w 52"/>
                <a:gd name="T1" fmla="*/ 23 h 49"/>
                <a:gd name="T2" fmla="*/ 2 w 52"/>
                <a:gd name="T3" fmla="*/ 25 h 49"/>
                <a:gd name="T4" fmla="*/ 1 w 52"/>
                <a:gd name="T5" fmla="*/ 28 h 49"/>
                <a:gd name="T6" fmla="*/ 0 w 52"/>
                <a:gd name="T7" fmla="*/ 31 h 49"/>
                <a:gd name="T8" fmla="*/ 0 w 52"/>
                <a:gd name="T9" fmla="*/ 33 h 49"/>
                <a:gd name="T10" fmla="*/ 0 w 52"/>
                <a:gd name="T11" fmla="*/ 37 h 49"/>
                <a:gd name="T12" fmla="*/ 1 w 52"/>
                <a:gd name="T13" fmla="*/ 40 h 49"/>
                <a:gd name="T14" fmla="*/ 2 w 52"/>
                <a:gd name="T15" fmla="*/ 43 h 49"/>
                <a:gd name="T16" fmla="*/ 4 w 52"/>
                <a:gd name="T17" fmla="*/ 45 h 49"/>
                <a:gd name="T18" fmla="*/ 6 w 52"/>
                <a:gd name="T19" fmla="*/ 47 h 49"/>
                <a:gd name="T20" fmla="*/ 9 w 52"/>
                <a:gd name="T21" fmla="*/ 48 h 49"/>
                <a:gd name="T22" fmla="*/ 11 w 52"/>
                <a:gd name="T23" fmla="*/ 49 h 49"/>
                <a:gd name="T24" fmla="*/ 15 w 52"/>
                <a:gd name="T25" fmla="*/ 49 h 49"/>
                <a:gd name="T26" fmla="*/ 18 w 52"/>
                <a:gd name="T27" fmla="*/ 49 h 49"/>
                <a:gd name="T28" fmla="*/ 20 w 52"/>
                <a:gd name="T29" fmla="*/ 48 h 49"/>
                <a:gd name="T30" fmla="*/ 23 w 52"/>
                <a:gd name="T31" fmla="*/ 47 h 49"/>
                <a:gd name="T32" fmla="*/ 25 w 52"/>
                <a:gd name="T33" fmla="*/ 45 h 49"/>
                <a:gd name="T34" fmla="*/ 52 w 52"/>
                <a:gd name="T35" fmla="*/ 18 h 49"/>
                <a:gd name="T36" fmla="*/ 39 w 52"/>
                <a:gd name="T37" fmla="*/ 9 h 49"/>
                <a:gd name="T38" fmla="*/ 26 w 52"/>
                <a:gd name="T39" fmla="*/ 0 h 49"/>
                <a:gd name="T40" fmla="*/ 4 w 52"/>
                <a:gd name="T41" fmla="*/ 2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2" h="49">
                  <a:moveTo>
                    <a:pt x="4" y="23"/>
                  </a:moveTo>
                  <a:lnTo>
                    <a:pt x="2" y="25"/>
                  </a:lnTo>
                  <a:lnTo>
                    <a:pt x="1" y="28"/>
                  </a:lnTo>
                  <a:lnTo>
                    <a:pt x="0" y="31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1" y="40"/>
                  </a:lnTo>
                  <a:lnTo>
                    <a:pt x="2" y="43"/>
                  </a:lnTo>
                  <a:lnTo>
                    <a:pt x="4" y="45"/>
                  </a:lnTo>
                  <a:lnTo>
                    <a:pt x="6" y="47"/>
                  </a:lnTo>
                  <a:lnTo>
                    <a:pt x="9" y="48"/>
                  </a:lnTo>
                  <a:lnTo>
                    <a:pt x="11" y="49"/>
                  </a:lnTo>
                  <a:lnTo>
                    <a:pt x="15" y="49"/>
                  </a:lnTo>
                  <a:lnTo>
                    <a:pt x="18" y="49"/>
                  </a:lnTo>
                  <a:lnTo>
                    <a:pt x="20" y="48"/>
                  </a:lnTo>
                  <a:lnTo>
                    <a:pt x="23" y="47"/>
                  </a:lnTo>
                  <a:lnTo>
                    <a:pt x="25" y="45"/>
                  </a:lnTo>
                  <a:lnTo>
                    <a:pt x="52" y="18"/>
                  </a:lnTo>
                  <a:lnTo>
                    <a:pt x="39" y="9"/>
                  </a:lnTo>
                  <a:lnTo>
                    <a:pt x="26" y="0"/>
                  </a:lnTo>
                  <a:lnTo>
                    <a:pt x="4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462">
              <a:extLst>
                <a:ext uri="{FF2B5EF4-FFF2-40B4-BE49-F238E27FC236}">
                  <a16:creationId xmlns:a16="http://schemas.microsoft.com/office/drawing/2014/main" id="{5C0F049E-6249-4E8B-88BF-562BB8BBD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760" y="4464754"/>
              <a:ext cx="19050" cy="17463"/>
            </a:xfrm>
            <a:custGeom>
              <a:avLst/>
              <a:gdLst>
                <a:gd name="T0" fmla="*/ 24 w 61"/>
                <a:gd name="T1" fmla="*/ 0 h 59"/>
                <a:gd name="T2" fmla="*/ 12 w 61"/>
                <a:gd name="T3" fmla="*/ 9 h 59"/>
                <a:gd name="T4" fmla="*/ 0 w 61"/>
                <a:gd name="T5" fmla="*/ 18 h 59"/>
                <a:gd name="T6" fmla="*/ 36 w 61"/>
                <a:gd name="T7" fmla="*/ 55 h 59"/>
                <a:gd name="T8" fmla="*/ 39 w 61"/>
                <a:gd name="T9" fmla="*/ 57 h 59"/>
                <a:gd name="T10" fmla="*/ 41 w 61"/>
                <a:gd name="T11" fmla="*/ 58 h 59"/>
                <a:gd name="T12" fmla="*/ 44 w 61"/>
                <a:gd name="T13" fmla="*/ 59 h 59"/>
                <a:gd name="T14" fmla="*/ 46 w 61"/>
                <a:gd name="T15" fmla="*/ 59 h 59"/>
                <a:gd name="T16" fmla="*/ 49 w 61"/>
                <a:gd name="T17" fmla="*/ 59 h 59"/>
                <a:gd name="T18" fmla="*/ 53 w 61"/>
                <a:gd name="T19" fmla="*/ 58 h 59"/>
                <a:gd name="T20" fmla="*/ 55 w 61"/>
                <a:gd name="T21" fmla="*/ 57 h 59"/>
                <a:gd name="T22" fmla="*/ 57 w 61"/>
                <a:gd name="T23" fmla="*/ 55 h 59"/>
                <a:gd name="T24" fmla="*/ 59 w 61"/>
                <a:gd name="T25" fmla="*/ 53 h 59"/>
                <a:gd name="T26" fmla="*/ 60 w 61"/>
                <a:gd name="T27" fmla="*/ 50 h 59"/>
                <a:gd name="T28" fmla="*/ 61 w 61"/>
                <a:gd name="T29" fmla="*/ 47 h 59"/>
                <a:gd name="T30" fmla="*/ 61 w 61"/>
                <a:gd name="T31" fmla="*/ 43 h 59"/>
                <a:gd name="T32" fmla="*/ 61 w 61"/>
                <a:gd name="T33" fmla="*/ 41 h 59"/>
                <a:gd name="T34" fmla="*/ 60 w 61"/>
                <a:gd name="T35" fmla="*/ 38 h 59"/>
                <a:gd name="T36" fmla="*/ 59 w 61"/>
                <a:gd name="T37" fmla="*/ 35 h 59"/>
                <a:gd name="T38" fmla="*/ 57 w 61"/>
                <a:gd name="T39" fmla="*/ 33 h 59"/>
                <a:gd name="T40" fmla="*/ 24 w 61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1" h="59">
                  <a:moveTo>
                    <a:pt x="24" y="0"/>
                  </a:moveTo>
                  <a:lnTo>
                    <a:pt x="12" y="9"/>
                  </a:lnTo>
                  <a:lnTo>
                    <a:pt x="0" y="18"/>
                  </a:lnTo>
                  <a:lnTo>
                    <a:pt x="36" y="55"/>
                  </a:lnTo>
                  <a:lnTo>
                    <a:pt x="39" y="57"/>
                  </a:lnTo>
                  <a:lnTo>
                    <a:pt x="41" y="58"/>
                  </a:lnTo>
                  <a:lnTo>
                    <a:pt x="44" y="59"/>
                  </a:lnTo>
                  <a:lnTo>
                    <a:pt x="46" y="59"/>
                  </a:lnTo>
                  <a:lnTo>
                    <a:pt x="49" y="59"/>
                  </a:lnTo>
                  <a:lnTo>
                    <a:pt x="53" y="58"/>
                  </a:lnTo>
                  <a:lnTo>
                    <a:pt x="55" y="57"/>
                  </a:lnTo>
                  <a:lnTo>
                    <a:pt x="57" y="55"/>
                  </a:lnTo>
                  <a:lnTo>
                    <a:pt x="59" y="53"/>
                  </a:lnTo>
                  <a:lnTo>
                    <a:pt x="60" y="50"/>
                  </a:lnTo>
                  <a:lnTo>
                    <a:pt x="61" y="47"/>
                  </a:lnTo>
                  <a:lnTo>
                    <a:pt x="61" y="43"/>
                  </a:lnTo>
                  <a:lnTo>
                    <a:pt x="61" y="41"/>
                  </a:lnTo>
                  <a:lnTo>
                    <a:pt x="60" y="38"/>
                  </a:lnTo>
                  <a:lnTo>
                    <a:pt x="59" y="35"/>
                  </a:lnTo>
                  <a:lnTo>
                    <a:pt x="57" y="33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463">
              <a:extLst>
                <a:ext uri="{FF2B5EF4-FFF2-40B4-BE49-F238E27FC236}">
                  <a16:creationId xmlns:a16="http://schemas.microsoft.com/office/drawing/2014/main" id="{7D56D959-F061-44AD-B765-620988DAF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622" y="4212342"/>
              <a:ext cx="93663" cy="90488"/>
            </a:xfrm>
            <a:custGeom>
              <a:avLst/>
              <a:gdLst>
                <a:gd name="T0" fmla="*/ 286 w 291"/>
                <a:gd name="T1" fmla="*/ 91 h 283"/>
                <a:gd name="T2" fmla="*/ 276 w 291"/>
                <a:gd name="T3" fmla="*/ 70 h 283"/>
                <a:gd name="T4" fmla="*/ 262 w 291"/>
                <a:gd name="T5" fmla="*/ 52 h 283"/>
                <a:gd name="T6" fmla="*/ 246 w 291"/>
                <a:gd name="T7" fmla="*/ 36 h 283"/>
                <a:gd name="T8" fmla="*/ 228 w 291"/>
                <a:gd name="T9" fmla="*/ 23 h 283"/>
                <a:gd name="T10" fmla="*/ 207 w 291"/>
                <a:gd name="T11" fmla="*/ 13 h 283"/>
                <a:gd name="T12" fmla="*/ 185 w 291"/>
                <a:gd name="T13" fmla="*/ 5 h 283"/>
                <a:gd name="T14" fmla="*/ 161 w 291"/>
                <a:gd name="T15" fmla="*/ 1 h 283"/>
                <a:gd name="T16" fmla="*/ 133 w 291"/>
                <a:gd name="T17" fmla="*/ 1 h 283"/>
                <a:gd name="T18" fmla="*/ 105 w 291"/>
                <a:gd name="T19" fmla="*/ 7 h 283"/>
                <a:gd name="T20" fmla="*/ 78 w 291"/>
                <a:gd name="T21" fmla="*/ 18 h 283"/>
                <a:gd name="T22" fmla="*/ 54 w 291"/>
                <a:gd name="T23" fmla="*/ 34 h 283"/>
                <a:gd name="T24" fmla="*/ 34 w 291"/>
                <a:gd name="T25" fmla="*/ 54 h 283"/>
                <a:gd name="T26" fmla="*/ 18 w 291"/>
                <a:gd name="T27" fmla="*/ 79 h 283"/>
                <a:gd name="T28" fmla="*/ 6 w 291"/>
                <a:gd name="T29" fmla="*/ 106 h 283"/>
                <a:gd name="T30" fmla="*/ 1 w 291"/>
                <a:gd name="T31" fmla="*/ 135 h 283"/>
                <a:gd name="T32" fmla="*/ 0 w 291"/>
                <a:gd name="T33" fmla="*/ 160 h 283"/>
                <a:gd name="T34" fmla="*/ 3 w 291"/>
                <a:gd name="T35" fmla="*/ 182 h 283"/>
                <a:gd name="T36" fmla="*/ 8 w 291"/>
                <a:gd name="T37" fmla="*/ 201 h 283"/>
                <a:gd name="T38" fmla="*/ 17 w 291"/>
                <a:gd name="T39" fmla="*/ 220 h 283"/>
                <a:gd name="T40" fmla="*/ 28 w 291"/>
                <a:gd name="T41" fmla="*/ 237 h 283"/>
                <a:gd name="T42" fmla="*/ 40 w 291"/>
                <a:gd name="T43" fmla="*/ 252 h 283"/>
                <a:gd name="T44" fmla="*/ 55 w 291"/>
                <a:gd name="T45" fmla="*/ 266 h 283"/>
                <a:gd name="T46" fmla="*/ 71 w 291"/>
                <a:gd name="T47" fmla="*/ 278 h 283"/>
                <a:gd name="T48" fmla="*/ 90 w 291"/>
                <a:gd name="T49" fmla="*/ 267 h 283"/>
                <a:gd name="T50" fmla="*/ 110 w 291"/>
                <a:gd name="T51" fmla="*/ 238 h 283"/>
                <a:gd name="T52" fmla="*/ 131 w 291"/>
                <a:gd name="T53" fmla="*/ 212 h 283"/>
                <a:gd name="T54" fmla="*/ 156 w 291"/>
                <a:gd name="T55" fmla="*/ 186 h 283"/>
                <a:gd name="T56" fmla="*/ 183 w 291"/>
                <a:gd name="T57" fmla="*/ 163 h 283"/>
                <a:gd name="T58" fmla="*/ 212 w 291"/>
                <a:gd name="T59" fmla="*/ 142 h 283"/>
                <a:gd name="T60" fmla="*/ 242 w 291"/>
                <a:gd name="T61" fmla="*/ 124 h 283"/>
                <a:gd name="T62" fmla="*/ 274 w 291"/>
                <a:gd name="T63" fmla="*/ 10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1" h="283">
                  <a:moveTo>
                    <a:pt x="291" y="102"/>
                  </a:moveTo>
                  <a:lnTo>
                    <a:pt x="286" y="91"/>
                  </a:lnTo>
                  <a:lnTo>
                    <a:pt x="281" y="81"/>
                  </a:lnTo>
                  <a:lnTo>
                    <a:pt x="276" y="70"/>
                  </a:lnTo>
                  <a:lnTo>
                    <a:pt x="269" y="62"/>
                  </a:lnTo>
                  <a:lnTo>
                    <a:pt x="262" y="52"/>
                  </a:lnTo>
                  <a:lnTo>
                    <a:pt x="254" y="44"/>
                  </a:lnTo>
                  <a:lnTo>
                    <a:pt x="246" y="36"/>
                  </a:lnTo>
                  <a:lnTo>
                    <a:pt x="237" y="30"/>
                  </a:lnTo>
                  <a:lnTo>
                    <a:pt x="228" y="23"/>
                  </a:lnTo>
                  <a:lnTo>
                    <a:pt x="217" y="17"/>
                  </a:lnTo>
                  <a:lnTo>
                    <a:pt x="207" y="13"/>
                  </a:lnTo>
                  <a:lnTo>
                    <a:pt x="196" y="8"/>
                  </a:lnTo>
                  <a:lnTo>
                    <a:pt x="185" y="5"/>
                  </a:lnTo>
                  <a:lnTo>
                    <a:pt x="173" y="2"/>
                  </a:lnTo>
                  <a:lnTo>
                    <a:pt x="161" y="1"/>
                  </a:lnTo>
                  <a:lnTo>
                    <a:pt x="149" y="0"/>
                  </a:lnTo>
                  <a:lnTo>
                    <a:pt x="133" y="1"/>
                  </a:lnTo>
                  <a:lnTo>
                    <a:pt x="120" y="3"/>
                  </a:lnTo>
                  <a:lnTo>
                    <a:pt x="105" y="7"/>
                  </a:lnTo>
                  <a:lnTo>
                    <a:pt x="91" y="12"/>
                  </a:lnTo>
                  <a:lnTo>
                    <a:pt x="78" y="18"/>
                  </a:lnTo>
                  <a:lnTo>
                    <a:pt x="66" y="25"/>
                  </a:lnTo>
                  <a:lnTo>
                    <a:pt x="54" y="34"/>
                  </a:lnTo>
                  <a:lnTo>
                    <a:pt x="44" y="45"/>
                  </a:lnTo>
                  <a:lnTo>
                    <a:pt x="34" y="54"/>
                  </a:lnTo>
                  <a:lnTo>
                    <a:pt x="25" y="66"/>
                  </a:lnTo>
                  <a:lnTo>
                    <a:pt x="18" y="79"/>
                  </a:lnTo>
                  <a:lnTo>
                    <a:pt x="11" y="92"/>
                  </a:lnTo>
                  <a:lnTo>
                    <a:pt x="6" y="106"/>
                  </a:lnTo>
                  <a:lnTo>
                    <a:pt x="3" y="120"/>
                  </a:lnTo>
                  <a:lnTo>
                    <a:pt x="1" y="135"/>
                  </a:lnTo>
                  <a:lnTo>
                    <a:pt x="0" y="150"/>
                  </a:lnTo>
                  <a:lnTo>
                    <a:pt x="0" y="160"/>
                  </a:lnTo>
                  <a:lnTo>
                    <a:pt x="1" y="171"/>
                  </a:lnTo>
                  <a:lnTo>
                    <a:pt x="3" y="182"/>
                  </a:lnTo>
                  <a:lnTo>
                    <a:pt x="5" y="191"/>
                  </a:lnTo>
                  <a:lnTo>
                    <a:pt x="8" y="201"/>
                  </a:lnTo>
                  <a:lnTo>
                    <a:pt x="13" y="211"/>
                  </a:lnTo>
                  <a:lnTo>
                    <a:pt x="17" y="220"/>
                  </a:lnTo>
                  <a:lnTo>
                    <a:pt x="22" y="229"/>
                  </a:lnTo>
                  <a:lnTo>
                    <a:pt x="28" y="237"/>
                  </a:lnTo>
                  <a:lnTo>
                    <a:pt x="34" y="245"/>
                  </a:lnTo>
                  <a:lnTo>
                    <a:pt x="40" y="252"/>
                  </a:lnTo>
                  <a:lnTo>
                    <a:pt x="48" y="260"/>
                  </a:lnTo>
                  <a:lnTo>
                    <a:pt x="55" y="266"/>
                  </a:lnTo>
                  <a:lnTo>
                    <a:pt x="63" y="273"/>
                  </a:lnTo>
                  <a:lnTo>
                    <a:pt x="71" y="278"/>
                  </a:lnTo>
                  <a:lnTo>
                    <a:pt x="81" y="283"/>
                  </a:lnTo>
                  <a:lnTo>
                    <a:pt x="90" y="267"/>
                  </a:lnTo>
                  <a:lnTo>
                    <a:pt x="99" y="253"/>
                  </a:lnTo>
                  <a:lnTo>
                    <a:pt x="110" y="238"/>
                  </a:lnTo>
                  <a:lnTo>
                    <a:pt x="121" y="224"/>
                  </a:lnTo>
                  <a:lnTo>
                    <a:pt x="131" y="212"/>
                  </a:lnTo>
                  <a:lnTo>
                    <a:pt x="144" y="199"/>
                  </a:lnTo>
                  <a:lnTo>
                    <a:pt x="156" y="186"/>
                  </a:lnTo>
                  <a:lnTo>
                    <a:pt x="169" y="174"/>
                  </a:lnTo>
                  <a:lnTo>
                    <a:pt x="183" y="163"/>
                  </a:lnTo>
                  <a:lnTo>
                    <a:pt x="197" y="153"/>
                  </a:lnTo>
                  <a:lnTo>
                    <a:pt x="212" y="142"/>
                  </a:lnTo>
                  <a:lnTo>
                    <a:pt x="227" y="133"/>
                  </a:lnTo>
                  <a:lnTo>
                    <a:pt x="242" y="124"/>
                  </a:lnTo>
                  <a:lnTo>
                    <a:pt x="258" y="116"/>
                  </a:lnTo>
                  <a:lnTo>
                    <a:pt x="274" y="109"/>
                  </a:lnTo>
                  <a:lnTo>
                    <a:pt x="291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464">
              <a:extLst>
                <a:ext uri="{FF2B5EF4-FFF2-40B4-BE49-F238E27FC236}">
                  <a16:creationId xmlns:a16="http://schemas.microsoft.com/office/drawing/2014/main" id="{61F6550A-DE9F-49BE-BC2F-1FDA5EF69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710" y="4212342"/>
              <a:ext cx="93663" cy="93663"/>
            </a:xfrm>
            <a:custGeom>
              <a:avLst/>
              <a:gdLst>
                <a:gd name="T0" fmla="*/ 132 w 293"/>
                <a:gd name="T1" fmla="*/ 1 h 293"/>
                <a:gd name="T2" fmla="*/ 106 w 293"/>
                <a:gd name="T3" fmla="*/ 5 h 293"/>
                <a:gd name="T4" fmla="*/ 84 w 293"/>
                <a:gd name="T5" fmla="*/ 14 h 293"/>
                <a:gd name="T6" fmla="*/ 62 w 293"/>
                <a:gd name="T7" fmla="*/ 25 h 293"/>
                <a:gd name="T8" fmla="*/ 43 w 293"/>
                <a:gd name="T9" fmla="*/ 40 h 293"/>
                <a:gd name="T10" fmla="*/ 27 w 293"/>
                <a:gd name="T11" fmla="*/ 58 h 293"/>
                <a:gd name="T12" fmla="*/ 13 w 293"/>
                <a:gd name="T13" fmla="*/ 78 h 293"/>
                <a:gd name="T14" fmla="*/ 3 w 293"/>
                <a:gd name="T15" fmla="*/ 100 h 293"/>
                <a:gd name="T16" fmla="*/ 15 w 293"/>
                <a:gd name="T17" fmla="*/ 120 h 293"/>
                <a:gd name="T18" fmla="*/ 44 w 293"/>
                <a:gd name="T19" fmla="*/ 137 h 293"/>
                <a:gd name="T20" fmla="*/ 71 w 293"/>
                <a:gd name="T21" fmla="*/ 156 h 293"/>
                <a:gd name="T22" fmla="*/ 96 w 293"/>
                <a:gd name="T23" fmla="*/ 176 h 293"/>
                <a:gd name="T24" fmla="*/ 121 w 293"/>
                <a:gd name="T25" fmla="*/ 200 h 293"/>
                <a:gd name="T26" fmla="*/ 142 w 293"/>
                <a:gd name="T27" fmla="*/ 224 h 293"/>
                <a:gd name="T28" fmla="*/ 163 w 293"/>
                <a:gd name="T29" fmla="*/ 250 h 293"/>
                <a:gd name="T30" fmla="*/ 180 w 293"/>
                <a:gd name="T31" fmla="*/ 279 h 293"/>
                <a:gd name="T32" fmla="*/ 199 w 293"/>
                <a:gd name="T33" fmla="*/ 290 h 293"/>
                <a:gd name="T34" fmla="*/ 221 w 293"/>
                <a:gd name="T35" fmla="*/ 279 h 293"/>
                <a:gd name="T36" fmla="*/ 240 w 293"/>
                <a:gd name="T37" fmla="*/ 265 h 293"/>
                <a:gd name="T38" fmla="*/ 257 w 293"/>
                <a:gd name="T39" fmla="*/ 249 h 293"/>
                <a:gd name="T40" fmla="*/ 271 w 293"/>
                <a:gd name="T41" fmla="*/ 230 h 293"/>
                <a:gd name="T42" fmla="*/ 282 w 293"/>
                <a:gd name="T43" fmla="*/ 209 h 293"/>
                <a:gd name="T44" fmla="*/ 289 w 293"/>
                <a:gd name="T45" fmla="*/ 186 h 293"/>
                <a:gd name="T46" fmla="*/ 293 w 293"/>
                <a:gd name="T47" fmla="*/ 162 h 293"/>
                <a:gd name="T48" fmla="*/ 293 w 293"/>
                <a:gd name="T49" fmla="*/ 135 h 293"/>
                <a:gd name="T50" fmla="*/ 287 w 293"/>
                <a:gd name="T51" fmla="*/ 106 h 293"/>
                <a:gd name="T52" fmla="*/ 276 w 293"/>
                <a:gd name="T53" fmla="*/ 79 h 293"/>
                <a:gd name="T54" fmla="*/ 260 w 293"/>
                <a:gd name="T55" fmla="*/ 54 h 293"/>
                <a:gd name="T56" fmla="*/ 240 w 293"/>
                <a:gd name="T57" fmla="*/ 34 h 293"/>
                <a:gd name="T58" fmla="*/ 215 w 293"/>
                <a:gd name="T59" fmla="*/ 18 h 293"/>
                <a:gd name="T60" fmla="*/ 188 w 293"/>
                <a:gd name="T61" fmla="*/ 7 h 293"/>
                <a:gd name="T62" fmla="*/ 160 w 293"/>
                <a:gd name="T63" fmla="*/ 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3" h="293">
                  <a:moveTo>
                    <a:pt x="145" y="0"/>
                  </a:moveTo>
                  <a:lnTo>
                    <a:pt x="132" y="1"/>
                  </a:lnTo>
                  <a:lnTo>
                    <a:pt x="119" y="3"/>
                  </a:lnTo>
                  <a:lnTo>
                    <a:pt x="106" y="5"/>
                  </a:lnTo>
                  <a:lnTo>
                    <a:pt x="94" y="8"/>
                  </a:lnTo>
                  <a:lnTo>
                    <a:pt x="84" y="14"/>
                  </a:lnTo>
                  <a:lnTo>
                    <a:pt x="72" y="19"/>
                  </a:lnTo>
                  <a:lnTo>
                    <a:pt x="62" y="25"/>
                  </a:lnTo>
                  <a:lnTo>
                    <a:pt x="53" y="32"/>
                  </a:lnTo>
                  <a:lnTo>
                    <a:pt x="43" y="40"/>
                  </a:lnTo>
                  <a:lnTo>
                    <a:pt x="34" y="49"/>
                  </a:lnTo>
                  <a:lnTo>
                    <a:pt x="27" y="58"/>
                  </a:lnTo>
                  <a:lnTo>
                    <a:pt x="19" y="68"/>
                  </a:lnTo>
                  <a:lnTo>
                    <a:pt x="13" y="78"/>
                  </a:lnTo>
                  <a:lnTo>
                    <a:pt x="8" y="90"/>
                  </a:lnTo>
                  <a:lnTo>
                    <a:pt x="3" y="100"/>
                  </a:lnTo>
                  <a:lnTo>
                    <a:pt x="0" y="112"/>
                  </a:lnTo>
                  <a:lnTo>
                    <a:pt x="15" y="120"/>
                  </a:lnTo>
                  <a:lnTo>
                    <a:pt x="29" y="128"/>
                  </a:lnTo>
                  <a:lnTo>
                    <a:pt x="44" y="137"/>
                  </a:lnTo>
                  <a:lnTo>
                    <a:pt x="58" y="146"/>
                  </a:lnTo>
                  <a:lnTo>
                    <a:pt x="71" y="156"/>
                  </a:lnTo>
                  <a:lnTo>
                    <a:pt x="84" y="166"/>
                  </a:lnTo>
                  <a:lnTo>
                    <a:pt x="96" y="176"/>
                  </a:lnTo>
                  <a:lnTo>
                    <a:pt x="109" y="188"/>
                  </a:lnTo>
                  <a:lnTo>
                    <a:pt x="121" y="200"/>
                  </a:lnTo>
                  <a:lnTo>
                    <a:pt x="132" y="212"/>
                  </a:lnTo>
                  <a:lnTo>
                    <a:pt x="142" y="224"/>
                  </a:lnTo>
                  <a:lnTo>
                    <a:pt x="153" y="237"/>
                  </a:lnTo>
                  <a:lnTo>
                    <a:pt x="163" y="250"/>
                  </a:lnTo>
                  <a:lnTo>
                    <a:pt x="171" y="264"/>
                  </a:lnTo>
                  <a:lnTo>
                    <a:pt x="180" y="279"/>
                  </a:lnTo>
                  <a:lnTo>
                    <a:pt x="188" y="293"/>
                  </a:lnTo>
                  <a:lnTo>
                    <a:pt x="199" y="290"/>
                  </a:lnTo>
                  <a:lnTo>
                    <a:pt x="211" y="284"/>
                  </a:lnTo>
                  <a:lnTo>
                    <a:pt x="221" y="279"/>
                  </a:lnTo>
                  <a:lnTo>
                    <a:pt x="230" y="273"/>
                  </a:lnTo>
                  <a:lnTo>
                    <a:pt x="240" y="265"/>
                  </a:lnTo>
                  <a:lnTo>
                    <a:pt x="248" y="258"/>
                  </a:lnTo>
                  <a:lnTo>
                    <a:pt x="257" y="249"/>
                  </a:lnTo>
                  <a:lnTo>
                    <a:pt x="264" y="239"/>
                  </a:lnTo>
                  <a:lnTo>
                    <a:pt x="271" y="230"/>
                  </a:lnTo>
                  <a:lnTo>
                    <a:pt x="276" y="220"/>
                  </a:lnTo>
                  <a:lnTo>
                    <a:pt x="282" y="209"/>
                  </a:lnTo>
                  <a:lnTo>
                    <a:pt x="286" y="198"/>
                  </a:lnTo>
                  <a:lnTo>
                    <a:pt x="289" y="186"/>
                  </a:lnTo>
                  <a:lnTo>
                    <a:pt x="292" y="174"/>
                  </a:lnTo>
                  <a:lnTo>
                    <a:pt x="293" y="162"/>
                  </a:lnTo>
                  <a:lnTo>
                    <a:pt x="293" y="150"/>
                  </a:lnTo>
                  <a:lnTo>
                    <a:pt x="293" y="135"/>
                  </a:lnTo>
                  <a:lnTo>
                    <a:pt x="291" y="120"/>
                  </a:lnTo>
                  <a:lnTo>
                    <a:pt x="287" y="106"/>
                  </a:lnTo>
                  <a:lnTo>
                    <a:pt x="282" y="92"/>
                  </a:lnTo>
                  <a:lnTo>
                    <a:pt x="276" y="79"/>
                  </a:lnTo>
                  <a:lnTo>
                    <a:pt x="269" y="66"/>
                  </a:lnTo>
                  <a:lnTo>
                    <a:pt x="260" y="54"/>
                  </a:lnTo>
                  <a:lnTo>
                    <a:pt x="249" y="45"/>
                  </a:lnTo>
                  <a:lnTo>
                    <a:pt x="240" y="34"/>
                  </a:lnTo>
                  <a:lnTo>
                    <a:pt x="228" y="25"/>
                  </a:lnTo>
                  <a:lnTo>
                    <a:pt x="215" y="18"/>
                  </a:lnTo>
                  <a:lnTo>
                    <a:pt x="202" y="12"/>
                  </a:lnTo>
                  <a:lnTo>
                    <a:pt x="188" y="7"/>
                  </a:lnTo>
                  <a:lnTo>
                    <a:pt x="175" y="3"/>
                  </a:lnTo>
                  <a:lnTo>
                    <a:pt x="160" y="1"/>
                  </a:lnTo>
                  <a:lnTo>
                    <a:pt x="1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465">
              <a:extLst>
                <a:ext uri="{FF2B5EF4-FFF2-40B4-BE49-F238E27FC236}">
                  <a16:creationId xmlns:a16="http://schemas.microsoft.com/office/drawing/2014/main" id="{7AF3F264-B865-48CF-AF69-966E32D160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672" y="4245679"/>
              <a:ext cx="238125" cy="236538"/>
            </a:xfrm>
            <a:custGeom>
              <a:avLst/>
              <a:gdLst>
                <a:gd name="T0" fmla="*/ 418 w 748"/>
                <a:gd name="T1" fmla="*/ 394 h 747"/>
                <a:gd name="T2" fmla="*/ 413 w 748"/>
                <a:gd name="T3" fmla="*/ 401 h 747"/>
                <a:gd name="T4" fmla="*/ 404 w 748"/>
                <a:gd name="T5" fmla="*/ 404 h 747"/>
                <a:gd name="T6" fmla="*/ 248 w 748"/>
                <a:gd name="T7" fmla="*/ 403 h 747"/>
                <a:gd name="T8" fmla="*/ 241 w 748"/>
                <a:gd name="T9" fmla="*/ 398 h 747"/>
                <a:gd name="T10" fmla="*/ 238 w 748"/>
                <a:gd name="T11" fmla="*/ 389 h 747"/>
                <a:gd name="T12" fmla="*/ 241 w 748"/>
                <a:gd name="T13" fmla="*/ 380 h 747"/>
                <a:gd name="T14" fmla="*/ 248 w 748"/>
                <a:gd name="T15" fmla="*/ 375 h 747"/>
                <a:gd name="T16" fmla="*/ 389 w 748"/>
                <a:gd name="T17" fmla="*/ 374 h 747"/>
                <a:gd name="T18" fmla="*/ 391 w 748"/>
                <a:gd name="T19" fmla="*/ 160 h 747"/>
                <a:gd name="T20" fmla="*/ 397 w 748"/>
                <a:gd name="T21" fmla="*/ 154 h 747"/>
                <a:gd name="T22" fmla="*/ 404 w 748"/>
                <a:gd name="T23" fmla="*/ 150 h 747"/>
                <a:gd name="T24" fmla="*/ 413 w 748"/>
                <a:gd name="T25" fmla="*/ 154 h 747"/>
                <a:gd name="T26" fmla="*/ 418 w 748"/>
                <a:gd name="T27" fmla="*/ 160 h 747"/>
                <a:gd name="T28" fmla="*/ 419 w 748"/>
                <a:gd name="T29" fmla="*/ 389 h 747"/>
                <a:gd name="T30" fmla="*/ 336 w 748"/>
                <a:gd name="T31" fmla="*/ 2 h 747"/>
                <a:gd name="T32" fmla="*/ 280 w 748"/>
                <a:gd name="T33" fmla="*/ 11 h 747"/>
                <a:gd name="T34" fmla="*/ 228 w 748"/>
                <a:gd name="T35" fmla="*/ 30 h 747"/>
                <a:gd name="T36" fmla="*/ 179 w 748"/>
                <a:gd name="T37" fmla="*/ 54 h 747"/>
                <a:gd name="T38" fmla="*/ 136 w 748"/>
                <a:gd name="T39" fmla="*/ 86 h 747"/>
                <a:gd name="T40" fmla="*/ 97 w 748"/>
                <a:gd name="T41" fmla="*/ 123 h 747"/>
                <a:gd name="T42" fmla="*/ 64 w 748"/>
                <a:gd name="T43" fmla="*/ 165 h 747"/>
                <a:gd name="T44" fmla="*/ 36 w 748"/>
                <a:gd name="T45" fmla="*/ 212 h 747"/>
                <a:gd name="T46" fmla="*/ 17 w 748"/>
                <a:gd name="T47" fmla="*/ 263 h 747"/>
                <a:gd name="T48" fmla="*/ 4 w 748"/>
                <a:gd name="T49" fmla="*/ 317 h 747"/>
                <a:gd name="T50" fmla="*/ 0 w 748"/>
                <a:gd name="T51" fmla="*/ 374 h 747"/>
                <a:gd name="T52" fmla="*/ 4 w 748"/>
                <a:gd name="T53" fmla="*/ 431 h 747"/>
                <a:gd name="T54" fmla="*/ 17 w 748"/>
                <a:gd name="T55" fmla="*/ 485 h 747"/>
                <a:gd name="T56" fmla="*/ 36 w 748"/>
                <a:gd name="T57" fmla="*/ 536 h 747"/>
                <a:gd name="T58" fmla="*/ 64 w 748"/>
                <a:gd name="T59" fmla="*/ 583 h 747"/>
                <a:gd name="T60" fmla="*/ 97 w 748"/>
                <a:gd name="T61" fmla="*/ 625 h 747"/>
                <a:gd name="T62" fmla="*/ 136 w 748"/>
                <a:gd name="T63" fmla="*/ 662 h 747"/>
                <a:gd name="T64" fmla="*/ 179 w 748"/>
                <a:gd name="T65" fmla="*/ 694 h 747"/>
                <a:gd name="T66" fmla="*/ 228 w 748"/>
                <a:gd name="T67" fmla="*/ 719 h 747"/>
                <a:gd name="T68" fmla="*/ 280 w 748"/>
                <a:gd name="T69" fmla="*/ 736 h 747"/>
                <a:gd name="T70" fmla="*/ 336 w 748"/>
                <a:gd name="T71" fmla="*/ 745 h 747"/>
                <a:gd name="T72" fmla="*/ 392 w 748"/>
                <a:gd name="T73" fmla="*/ 747 h 747"/>
                <a:gd name="T74" fmla="*/ 449 w 748"/>
                <a:gd name="T75" fmla="*/ 740 h 747"/>
                <a:gd name="T76" fmla="*/ 501 w 748"/>
                <a:gd name="T77" fmla="*/ 725 h 747"/>
                <a:gd name="T78" fmla="*/ 552 w 748"/>
                <a:gd name="T79" fmla="*/ 702 h 747"/>
                <a:gd name="T80" fmla="*/ 597 w 748"/>
                <a:gd name="T81" fmla="*/ 674 h 747"/>
                <a:gd name="T82" fmla="*/ 637 w 748"/>
                <a:gd name="T83" fmla="*/ 638 h 747"/>
                <a:gd name="T84" fmla="*/ 673 w 748"/>
                <a:gd name="T85" fmla="*/ 598 h 747"/>
                <a:gd name="T86" fmla="*/ 702 w 748"/>
                <a:gd name="T87" fmla="*/ 552 h 747"/>
                <a:gd name="T88" fmla="*/ 724 w 748"/>
                <a:gd name="T89" fmla="*/ 502 h 747"/>
                <a:gd name="T90" fmla="*/ 739 w 748"/>
                <a:gd name="T91" fmla="*/ 449 h 747"/>
                <a:gd name="T92" fmla="*/ 746 w 748"/>
                <a:gd name="T93" fmla="*/ 393 h 747"/>
                <a:gd name="T94" fmla="*/ 745 w 748"/>
                <a:gd name="T95" fmla="*/ 336 h 747"/>
                <a:gd name="T96" fmla="*/ 736 w 748"/>
                <a:gd name="T97" fmla="*/ 281 h 747"/>
                <a:gd name="T98" fmla="*/ 718 w 748"/>
                <a:gd name="T99" fmla="*/ 229 h 747"/>
                <a:gd name="T100" fmla="*/ 693 w 748"/>
                <a:gd name="T101" fmla="*/ 180 h 747"/>
                <a:gd name="T102" fmla="*/ 662 w 748"/>
                <a:gd name="T103" fmla="*/ 137 h 747"/>
                <a:gd name="T104" fmla="*/ 624 w 748"/>
                <a:gd name="T105" fmla="*/ 98 h 747"/>
                <a:gd name="T106" fmla="*/ 582 w 748"/>
                <a:gd name="T107" fmla="*/ 64 h 747"/>
                <a:gd name="T108" fmla="*/ 536 w 748"/>
                <a:gd name="T109" fmla="*/ 37 h 747"/>
                <a:gd name="T110" fmla="*/ 484 w 748"/>
                <a:gd name="T111" fmla="*/ 17 h 747"/>
                <a:gd name="T112" fmla="*/ 430 w 748"/>
                <a:gd name="T113" fmla="*/ 4 h 747"/>
                <a:gd name="T114" fmla="*/ 373 w 748"/>
                <a:gd name="T115" fmla="*/ 0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48" h="747">
                  <a:moveTo>
                    <a:pt x="419" y="389"/>
                  </a:moveTo>
                  <a:lnTo>
                    <a:pt x="419" y="392"/>
                  </a:lnTo>
                  <a:lnTo>
                    <a:pt x="418" y="394"/>
                  </a:lnTo>
                  <a:lnTo>
                    <a:pt x="417" y="398"/>
                  </a:lnTo>
                  <a:lnTo>
                    <a:pt x="415" y="400"/>
                  </a:lnTo>
                  <a:lnTo>
                    <a:pt x="413" y="401"/>
                  </a:lnTo>
                  <a:lnTo>
                    <a:pt x="410" y="403"/>
                  </a:lnTo>
                  <a:lnTo>
                    <a:pt x="407" y="403"/>
                  </a:lnTo>
                  <a:lnTo>
                    <a:pt x="404" y="404"/>
                  </a:lnTo>
                  <a:lnTo>
                    <a:pt x="253" y="404"/>
                  </a:lnTo>
                  <a:lnTo>
                    <a:pt x="251" y="403"/>
                  </a:lnTo>
                  <a:lnTo>
                    <a:pt x="248" y="403"/>
                  </a:lnTo>
                  <a:lnTo>
                    <a:pt x="246" y="401"/>
                  </a:lnTo>
                  <a:lnTo>
                    <a:pt x="244" y="400"/>
                  </a:lnTo>
                  <a:lnTo>
                    <a:pt x="241" y="398"/>
                  </a:lnTo>
                  <a:lnTo>
                    <a:pt x="240" y="394"/>
                  </a:lnTo>
                  <a:lnTo>
                    <a:pt x="239" y="392"/>
                  </a:lnTo>
                  <a:lnTo>
                    <a:pt x="238" y="389"/>
                  </a:lnTo>
                  <a:lnTo>
                    <a:pt x="239" y="386"/>
                  </a:lnTo>
                  <a:lnTo>
                    <a:pt x="240" y="384"/>
                  </a:lnTo>
                  <a:lnTo>
                    <a:pt x="241" y="380"/>
                  </a:lnTo>
                  <a:lnTo>
                    <a:pt x="244" y="378"/>
                  </a:lnTo>
                  <a:lnTo>
                    <a:pt x="246" y="376"/>
                  </a:lnTo>
                  <a:lnTo>
                    <a:pt x="248" y="375"/>
                  </a:lnTo>
                  <a:lnTo>
                    <a:pt x="251" y="374"/>
                  </a:lnTo>
                  <a:lnTo>
                    <a:pt x="253" y="374"/>
                  </a:lnTo>
                  <a:lnTo>
                    <a:pt x="389" y="374"/>
                  </a:lnTo>
                  <a:lnTo>
                    <a:pt x="389" y="165"/>
                  </a:lnTo>
                  <a:lnTo>
                    <a:pt x="390" y="163"/>
                  </a:lnTo>
                  <a:lnTo>
                    <a:pt x="391" y="160"/>
                  </a:lnTo>
                  <a:lnTo>
                    <a:pt x="392" y="158"/>
                  </a:lnTo>
                  <a:lnTo>
                    <a:pt x="394" y="156"/>
                  </a:lnTo>
                  <a:lnTo>
                    <a:pt x="397" y="154"/>
                  </a:lnTo>
                  <a:lnTo>
                    <a:pt x="399" y="153"/>
                  </a:lnTo>
                  <a:lnTo>
                    <a:pt x="402" y="152"/>
                  </a:lnTo>
                  <a:lnTo>
                    <a:pt x="404" y="150"/>
                  </a:lnTo>
                  <a:lnTo>
                    <a:pt x="407" y="152"/>
                  </a:lnTo>
                  <a:lnTo>
                    <a:pt x="410" y="153"/>
                  </a:lnTo>
                  <a:lnTo>
                    <a:pt x="413" y="154"/>
                  </a:lnTo>
                  <a:lnTo>
                    <a:pt x="415" y="156"/>
                  </a:lnTo>
                  <a:lnTo>
                    <a:pt x="417" y="158"/>
                  </a:lnTo>
                  <a:lnTo>
                    <a:pt x="418" y="160"/>
                  </a:lnTo>
                  <a:lnTo>
                    <a:pt x="419" y="163"/>
                  </a:lnTo>
                  <a:lnTo>
                    <a:pt x="419" y="165"/>
                  </a:lnTo>
                  <a:lnTo>
                    <a:pt x="419" y="389"/>
                  </a:lnTo>
                  <a:close/>
                  <a:moveTo>
                    <a:pt x="373" y="0"/>
                  </a:moveTo>
                  <a:lnTo>
                    <a:pt x="354" y="1"/>
                  </a:lnTo>
                  <a:lnTo>
                    <a:pt x="336" y="2"/>
                  </a:lnTo>
                  <a:lnTo>
                    <a:pt x="316" y="4"/>
                  </a:lnTo>
                  <a:lnTo>
                    <a:pt x="298" y="7"/>
                  </a:lnTo>
                  <a:lnTo>
                    <a:pt x="280" y="11"/>
                  </a:lnTo>
                  <a:lnTo>
                    <a:pt x="262" y="17"/>
                  </a:lnTo>
                  <a:lnTo>
                    <a:pt x="245" y="23"/>
                  </a:lnTo>
                  <a:lnTo>
                    <a:pt x="228" y="30"/>
                  </a:lnTo>
                  <a:lnTo>
                    <a:pt x="211" y="37"/>
                  </a:lnTo>
                  <a:lnTo>
                    <a:pt x="195" y="46"/>
                  </a:lnTo>
                  <a:lnTo>
                    <a:pt x="179" y="54"/>
                  </a:lnTo>
                  <a:lnTo>
                    <a:pt x="164" y="64"/>
                  </a:lnTo>
                  <a:lnTo>
                    <a:pt x="149" y="74"/>
                  </a:lnTo>
                  <a:lnTo>
                    <a:pt x="136" y="86"/>
                  </a:lnTo>
                  <a:lnTo>
                    <a:pt x="122" y="98"/>
                  </a:lnTo>
                  <a:lnTo>
                    <a:pt x="109" y="110"/>
                  </a:lnTo>
                  <a:lnTo>
                    <a:pt x="97" y="123"/>
                  </a:lnTo>
                  <a:lnTo>
                    <a:pt x="85" y="137"/>
                  </a:lnTo>
                  <a:lnTo>
                    <a:pt x="73" y="150"/>
                  </a:lnTo>
                  <a:lnTo>
                    <a:pt x="64" y="165"/>
                  </a:lnTo>
                  <a:lnTo>
                    <a:pt x="53" y="180"/>
                  </a:lnTo>
                  <a:lnTo>
                    <a:pt x="45" y="196"/>
                  </a:lnTo>
                  <a:lnTo>
                    <a:pt x="36" y="212"/>
                  </a:lnTo>
                  <a:lnTo>
                    <a:pt x="29" y="229"/>
                  </a:lnTo>
                  <a:lnTo>
                    <a:pt x="22" y="246"/>
                  </a:lnTo>
                  <a:lnTo>
                    <a:pt x="17" y="263"/>
                  </a:lnTo>
                  <a:lnTo>
                    <a:pt x="11" y="281"/>
                  </a:lnTo>
                  <a:lnTo>
                    <a:pt x="7" y="299"/>
                  </a:lnTo>
                  <a:lnTo>
                    <a:pt x="4" y="317"/>
                  </a:lnTo>
                  <a:lnTo>
                    <a:pt x="2" y="336"/>
                  </a:lnTo>
                  <a:lnTo>
                    <a:pt x="0" y="355"/>
                  </a:lnTo>
                  <a:lnTo>
                    <a:pt x="0" y="374"/>
                  </a:lnTo>
                  <a:lnTo>
                    <a:pt x="0" y="393"/>
                  </a:lnTo>
                  <a:lnTo>
                    <a:pt x="2" y="411"/>
                  </a:lnTo>
                  <a:lnTo>
                    <a:pt x="4" y="431"/>
                  </a:lnTo>
                  <a:lnTo>
                    <a:pt x="7" y="449"/>
                  </a:lnTo>
                  <a:lnTo>
                    <a:pt x="11" y="467"/>
                  </a:lnTo>
                  <a:lnTo>
                    <a:pt x="17" y="485"/>
                  </a:lnTo>
                  <a:lnTo>
                    <a:pt x="22" y="502"/>
                  </a:lnTo>
                  <a:lnTo>
                    <a:pt x="29" y="520"/>
                  </a:lnTo>
                  <a:lnTo>
                    <a:pt x="36" y="536"/>
                  </a:lnTo>
                  <a:lnTo>
                    <a:pt x="45" y="552"/>
                  </a:lnTo>
                  <a:lnTo>
                    <a:pt x="53" y="568"/>
                  </a:lnTo>
                  <a:lnTo>
                    <a:pt x="64" y="583"/>
                  </a:lnTo>
                  <a:lnTo>
                    <a:pt x="73" y="598"/>
                  </a:lnTo>
                  <a:lnTo>
                    <a:pt x="85" y="612"/>
                  </a:lnTo>
                  <a:lnTo>
                    <a:pt x="97" y="625"/>
                  </a:lnTo>
                  <a:lnTo>
                    <a:pt x="109" y="638"/>
                  </a:lnTo>
                  <a:lnTo>
                    <a:pt x="122" y="650"/>
                  </a:lnTo>
                  <a:lnTo>
                    <a:pt x="136" y="662"/>
                  </a:lnTo>
                  <a:lnTo>
                    <a:pt x="149" y="674"/>
                  </a:lnTo>
                  <a:lnTo>
                    <a:pt x="164" y="683"/>
                  </a:lnTo>
                  <a:lnTo>
                    <a:pt x="179" y="694"/>
                  </a:lnTo>
                  <a:lnTo>
                    <a:pt x="195" y="702"/>
                  </a:lnTo>
                  <a:lnTo>
                    <a:pt x="211" y="711"/>
                  </a:lnTo>
                  <a:lnTo>
                    <a:pt x="228" y="719"/>
                  </a:lnTo>
                  <a:lnTo>
                    <a:pt x="245" y="725"/>
                  </a:lnTo>
                  <a:lnTo>
                    <a:pt x="262" y="730"/>
                  </a:lnTo>
                  <a:lnTo>
                    <a:pt x="280" y="736"/>
                  </a:lnTo>
                  <a:lnTo>
                    <a:pt x="298" y="740"/>
                  </a:lnTo>
                  <a:lnTo>
                    <a:pt x="316" y="743"/>
                  </a:lnTo>
                  <a:lnTo>
                    <a:pt x="336" y="745"/>
                  </a:lnTo>
                  <a:lnTo>
                    <a:pt x="354" y="747"/>
                  </a:lnTo>
                  <a:lnTo>
                    <a:pt x="373" y="747"/>
                  </a:lnTo>
                  <a:lnTo>
                    <a:pt x="392" y="747"/>
                  </a:lnTo>
                  <a:lnTo>
                    <a:pt x="412" y="745"/>
                  </a:lnTo>
                  <a:lnTo>
                    <a:pt x="430" y="743"/>
                  </a:lnTo>
                  <a:lnTo>
                    <a:pt x="449" y="740"/>
                  </a:lnTo>
                  <a:lnTo>
                    <a:pt x="466" y="736"/>
                  </a:lnTo>
                  <a:lnTo>
                    <a:pt x="484" y="730"/>
                  </a:lnTo>
                  <a:lnTo>
                    <a:pt x="501" y="725"/>
                  </a:lnTo>
                  <a:lnTo>
                    <a:pt x="519" y="719"/>
                  </a:lnTo>
                  <a:lnTo>
                    <a:pt x="536" y="711"/>
                  </a:lnTo>
                  <a:lnTo>
                    <a:pt x="552" y="702"/>
                  </a:lnTo>
                  <a:lnTo>
                    <a:pt x="567" y="694"/>
                  </a:lnTo>
                  <a:lnTo>
                    <a:pt x="582" y="683"/>
                  </a:lnTo>
                  <a:lnTo>
                    <a:pt x="597" y="674"/>
                  </a:lnTo>
                  <a:lnTo>
                    <a:pt x="611" y="662"/>
                  </a:lnTo>
                  <a:lnTo>
                    <a:pt x="624" y="650"/>
                  </a:lnTo>
                  <a:lnTo>
                    <a:pt x="637" y="638"/>
                  </a:lnTo>
                  <a:lnTo>
                    <a:pt x="650" y="625"/>
                  </a:lnTo>
                  <a:lnTo>
                    <a:pt x="662" y="612"/>
                  </a:lnTo>
                  <a:lnTo>
                    <a:pt x="673" y="598"/>
                  </a:lnTo>
                  <a:lnTo>
                    <a:pt x="683" y="583"/>
                  </a:lnTo>
                  <a:lnTo>
                    <a:pt x="693" y="568"/>
                  </a:lnTo>
                  <a:lnTo>
                    <a:pt x="702" y="552"/>
                  </a:lnTo>
                  <a:lnTo>
                    <a:pt x="710" y="536"/>
                  </a:lnTo>
                  <a:lnTo>
                    <a:pt x="718" y="520"/>
                  </a:lnTo>
                  <a:lnTo>
                    <a:pt x="724" y="502"/>
                  </a:lnTo>
                  <a:lnTo>
                    <a:pt x="730" y="485"/>
                  </a:lnTo>
                  <a:lnTo>
                    <a:pt x="736" y="467"/>
                  </a:lnTo>
                  <a:lnTo>
                    <a:pt x="739" y="449"/>
                  </a:lnTo>
                  <a:lnTo>
                    <a:pt x="743" y="431"/>
                  </a:lnTo>
                  <a:lnTo>
                    <a:pt x="745" y="411"/>
                  </a:lnTo>
                  <a:lnTo>
                    <a:pt x="746" y="393"/>
                  </a:lnTo>
                  <a:lnTo>
                    <a:pt x="748" y="374"/>
                  </a:lnTo>
                  <a:lnTo>
                    <a:pt x="746" y="355"/>
                  </a:lnTo>
                  <a:lnTo>
                    <a:pt x="745" y="336"/>
                  </a:lnTo>
                  <a:lnTo>
                    <a:pt x="743" y="317"/>
                  </a:lnTo>
                  <a:lnTo>
                    <a:pt x="739" y="299"/>
                  </a:lnTo>
                  <a:lnTo>
                    <a:pt x="736" y="281"/>
                  </a:lnTo>
                  <a:lnTo>
                    <a:pt x="730" y="263"/>
                  </a:lnTo>
                  <a:lnTo>
                    <a:pt x="724" y="246"/>
                  </a:lnTo>
                  <a:lnTo>
                    <a:pt x="718" y="229"/>
                  </a:lnTo>
                  <a:lnTo>
                    <a:pt x="710" y="212"/>
                  </a:lnTo>
                  <a:lnTo>
                    <a:pt x="702" y="196"/>
                  </a:lnTo>
                  <a:lnTo>
                    <a:pt x="693" y="180"/>
                  </a:lnTo>
                  <a:lnTo>
                    <a:pt x="683" y="165"/>
                  </a:lnTo>
                  <a:lnTo>
                    <a:pt x="673" y="150"/>
                  </a:lnTo>
                  <a:lnTo>
                    <a:pt x="662" y="137"/>
                  </a:lnTo>
                  <a:lnTo>
                    <a:pt x="650" y="123"/>
                  </a:lnTo>
                  <a:lnTo>
                    <a:pt x="637" y="110"/>
                  </a:lnTo>
                  <a:lnTo>
                    <a:pt x="624" y="98"/>
                  </a:lnTo>
                  <a:lnTo>
                    <a:pt x="611" y="86"/>
                  </a:lnTo>
                  <a:lnTo>
                    <a:pt x="597" y="74"/>
                  </a:lnTo>
                  <a:lnTo>
                    <a:pt x="582" y="64"/>
                  </a:lnTo>
                  <a:lnTo>
                    <a:pt x="567" y="54"/>
                  </a:lnTo>
                  <a:lnTo>
                    <a:pt x="552" y="46"/>
                  </a:lnTo>
                  <a:lnTo>
                    <a:pt x="536" y="37"/>
                  </a:lnTo>
                  <a:lnTo>
                    <a:pt x="519" y="30"/>
                  </a:lnTo>
                  <a:lnTo>
                    <a:pt x="501" y="23"/>
                  </a:lnTo>
                  <a:lnTo>
                    <a:pt x="484" y="17"/>
                  </a:lnTo>
                  <a:lnTo>
                    <a:pt x="466" y="11"/>
                  </a:lnTo>
                  <a:lnTo>
                    <a:pt x="449" y="7"/>
                  </a:lnTo>
                  <a:lnTo>
                    <a:pt x="430" y="4"/>
                  </a:lnTo>
                  <a:lnTo>
                    <a:pt x="412" y="2"/>
                  </a:lnTo>
                  <a:lnTo>
                    <a:pt x="392" y="1"/>
                  </a:lnTo>
                  <a:lnTo>
                    <a:pt x="3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45" name="TextBox 47">
            <a:extLst>
              <a:ext uri="{FF2B5EF4-FFF2-40B4-BE49-F238E27FC236}">
                <a16:creationId xmlns:a16="http://schemas.microsoft.com/office/drawing/2014/main" id="{A47DBF62-721A-4FB1-AD0A-811040ED7805}"/>
              </a:ext>
            </a:extLst>
          </p:cNvPr>
          <p:cNvSpPr txBox="1"/>
          <p:nvPr/>
        </p:nvSpPr>
        <p:spPr>
          <a:xfrm>
            <a:off x="9847218" y="5343723"/>
            <a:ext cx="1196817" cy="615553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CE295E"/>
                </a:solidFill>
                <a:latin typeface="+mj-lt"/>
              </a:rPr>
              <a:t>10-Aug 19:00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64D8D39-0B44-4FE5-9A17-8BA56A7120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1428377"/>
              </p:ext>
            </p:extLst>
          </p:nvPr>
        </p:nvGraphicFramePr>
        <p:xfrm>
          <a:off x="490560" y="601884"/>
          <a:ext cx="8747691" cy="3431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47">
            <a:extLst>
              <a:ext uri="{FF2B5EF4-FFF2-40B4-BE49-F238E27FC236}">
                <a16:creationId xmlns:a16="http://schemas.microsoft.com/office/drawing/2014/main" id="{3CD84957-5565-B9A9-43EC-C48C04C23C27}"/>
              </a:ext>
            </a:extLst>
          </p:cNvPr>
          <p:cNvSpPr txBox="1"/>
          <p:nvPr/>
        </p:nvSpPr>
        <p:spPr>
          <a:xfrm>
            <a:off x="9479393" y="655788"/>
            <a:ext cx="2303010" cy="33239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High Points: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highest peak is observed on </a:t>
            </a:r>
            <a:r>
              <a:rPr lang="en-US" b="1" dirty="0"/>
              <a:t>10-Aug 19:00</a:t>
            </a:r>
            <a:r>
              <a:rPr lang="en-US" dirty="0"/>
              <a:t> at </a:t>
            </a:r>
            <a:r>
              <a:rPr lang="en-US" b="1" dirty="0"/>
              <a:t>22.4</a:t>
            </a:r>
            <a:r>
              <a:rPr lang="en-US" dirty="0"/>
              <a:t> units, suggesting that this day had the maximum activity or demand compared to other 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Other notable high points are on </a:t>
            </a:r>
            <a:r>
              <a:rPr lang="en-US" b="1" dirty="0"/>
              <a:t>15-Aug &amp; 16-Aug</a:t>
            </a:r>
            <a:r>
              <a:rPr lang="en-US" dirty="0"/>
              <a:t> (18.4)</a:t>
            </a:r>
          </a:p>
        </p:txBody>
      </p:sp>
    </p:spTree>
    <p:extLst>
      <p:ext uri="{BB962C8B-B14F-4D97-AF65-F5344CB8AC3E}">
        <p14:creationId xmlns:p14="http://schemas.microsoft.com/office/powerpoint/2010/main" val="140775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BD90C54-A1D0-46AE-811A-7FCD71C84E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5" b="28503"/>
          <a:stretch/>
        </p:blipFill>
        <p:spPr>
          <a:xfrm>
            <a:off x="6089" y="1295400"/>
            <a:ext cx="12179822" cy="51054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653043-9706-4A8F-99E2-518CA3BA8540}"/>
              </a:ext>
            </a:extLst>
          </p:cNvPr>
          <p:cNvSpPr/>
          <p:nvPr/>
        </p:nvSpPr>
        <p:spPr>
          <a:xfrm>
            <a:off x="0" y="1295400"/>
            <a:ext cx="12192000" cy="5105400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19464-7408-4CB8-9C8D-6CAE84CA4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  <a:ea typeface="+mn-ea"/>
                <a:cs typeface="+mn-cs"/>
              </a:rPr>
              <a:t>Current demand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1D134-7BBF-451B-A631-5F4F57AB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89828-C3DA-4597-BCE6-9ABD37A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4ED3DF7-870D-4095-B720-456252545CFA}"/>
              </a:ext>
            </a:extLst>
          </p:cNvPr>
          <p:cNvSpPr/>
          <p:nvPr/>
        </p:nvSpPr>
        <p:spPr>
          <a:xfrm>
            <a:off x="3869988" y="1690904"/>
            <a:ext cx="3683936" cy="3683936"/>
          </a:xfrm>
          <a:prstGeom prst="ellipse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7930D1-D889-4C98-9307-30DD9857B31B}"/>
              </a:ext>
            </a:extLst>
          </p:cNvPr>
          <p:cNvSpPr/>
          <p:nvPr/>
        </p:nvSpPr>
        <p:spPr>
          <a:xfrm>
            <a:off x="3506513" y="3175486"/>
            <a:ext cx="714772" cy="714772"/>
          </a:xfrm>
          <a:prstGeom prst="ellipse">
            <a:avLst/>
          </a:prstGeom>
          <a:solidFill>
            <a:srgbClr val="404040"/>
          </a:solidFill>
          <a:ln w="317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BCE0B65-EA3A-426C-85CA-4043448BB9C7}"/>
              </a:ext>
            </a:extLst>
          </p:cNvPr>
          <p:cNvSpPr/>
          <p:nvPr/>
        </p:nvSpPr>
        <p:spPr>
          <a:xfrm>
            <a:off x="4341442" y="1656128"/>
            <a:ext cx="714772" cy="714772"/>
          </a:xfrm>
          <a:prstGeom prst="ellipse">
            <a:avLst/>
          </a:prstGeom>
          <a:solidFill>
            <a:srgbClr val="CE295E"/>
          </a:solidFill>
          <a:ln w="317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5D69285-EE6C-45DF-95AC-EBA566A5FA92}"/>
              </a:ext>
            </a:extLst>
          </p:cNvPr>
          <p:cNvSpPr/>
          <p:nvPr/>
        </p:nvSpPr>
        <p:spPr>
          <a:xfrm>
            <a:off x="4341442" y="4694845"/>
            <a:ext cx="714772" cy="714772"/>
          </a:xfrm>
          <a:prstGeom prst="ellipse">
            <a:avLst/>
          </a:prstGeom>
          <a:solidFill>
            <a:srgbClr val="7F7F7F"/>
          </a:solidFill>
          <a:ln w="317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950">
            <a:extLst>
              <a:ext uri="{FF2B5EF4-FFF2-40B4-BE49-F238E27FC236}">
                <a16:creationId xmlns:a16="http://schemas.microsoft.com/office/drawing/2014/main" id="{DF992E26-6825-42CE-8425-2CAA9340F6F3}"/>
              </a:ext>
            </a:extLst>
          </p:cNvPr>
          <p:cNvSpPr>
            <a:spLocks noEditPoints="1"/>
          </p:cNvSpPr>
          <p:nvPr/>
        </p:nvSpPr>
        <p:spPr bwMode="auto">
          <a:xfrm>
            <a:off x="3753568" y="3389997"/>
            <a:ext cx="220663" cy="285750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B5B605F-F62A-49BA-9079-509C90781CCE}"/>
              </a:ext>
            </a:extLst>
          </p:cNvPr>
          <p:cNvGrpSpPr/>
          <p:nvPr/>
        </p:nvGrpSpPr>
        <p:grpSpPr>
          <a:xfrm>
            <a:off x="4578972" y="4909356"/>
            <a:ext cx="239712" cy="285750"/>
            <a:chOff x="5494338" y="1370013"/>
            <a:chExt cx="239712" cy="285750"/>
          </a:xfrm>
          <a:solidFill>
            <a:schemeClr val="bg1"/>
          </a:solidFill>
        </p:grpSpPr>
        <p:sp>
          <p:nvSpPr>
            <p:cNvPr id="29" name="Freeform 961">
              <a:extLst>
                <a:ext uri="{FF2B5EF4-FFF2-40B4-BE49-F238E27FC236}">
                  <a16:creationId xmlns:a16="http://schemas.microsoft.com/office/drawing/2014/main" id="{88ABE40A-D5B7-41C8-A83E-B94B790A1F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9275" y="1370013"/>
              <a:ext cx="104775" cy="133350"/>
            </a:xfrm>
            <a:custGeom>
              <a:avLst/>
              <a:gdLst>
                <a:gd name="T0" fmla="*/ 156 w 265"/>
                <a:gd name="T1" fmla="*/ 108 h 337"/>
                <a:gd name="T2" fmla="*/ 156 w 265"/>
                <a:gd name="T3" fmla="*/ 12 h 337"/>
                <a:gd name="T4" fmla="*/ 252 w 265"/>
                <a:gd name="T5" fmla="*/ 108 h 337"/>
                <a:gd name="T6" fmla="*/ 156 w 265"/>
                <a:gd name="T7" fmla="*/ 108 h 337"/>
                <a:gd name="T8" fmla="*/ 261 w 265"/>
                <a:gd name="T9" fmla="*/ 100 h 337"/>
                <a:gd name="T10" fmla="*/ 165 w 265"/>
                <a:gd name="T11" fmla="*/ 3 h 337"/>
                <a:gd name="T12" fmla="*/ 161 w 265"/>
                <a:gd name="T13" fmla="*/ 1 h 337"/>
                <a:gd name="T14" fmla="*/ 156 w 265"/>
                <a:gd name="T15" fmla="*/ 0 h 337"/>
                <a:gd name="T16" fmla="*/ 12 w 265"/>
                <a:gd name="T17" fmla="*/ 0 h 337"/>
                <a:gd name="T18" fmla="*/ 7 w 265"/>
                <a:gd name="T19" fmla="*/ 1 h 337"/>
                <a:gd name="T20" fmla="*/ 3 w 265"/>
                <a:gd name="T21" fmla="*/ 3 h 337"/>
                <a:gd name="T22" fmla="*/ 1 w 265"/>
                <a:gd name="T23" fmla="*/ 7 h 337"/>
                <a:gd name="T24" fmla="*/ 0 w 265"/>
                <a:gd name="T25" fmla="*/ 12 h 337"/>
                <a:gd name="T26" fmla="*/ 0 w 265"/>
                <a:gd name="T27" fmla="*/ 325 h 337"/>
                <a:gd name="T28" fmla="*/ 1 w 265"/>
                <a:gd name="T29" fmla="*/ 329 h 337"/>
                <a:gd name="T30" fmla="*/ 3 w 265"/>
                <a:gd name="T31" fmla="*/ 334 h 337"/>
                <a:gd name="T32" fmla="*/ 7 w 265"/>
                <a:gd name="T33" fmla="*/ 337 h 337"/>
                <a:gd name="T34" fmla="*/ 12 w 265"/>
                <a:gd name="T35" fmla="*/ 337 h 337"/>
                <a:gd name="T36" fmla="*/ 253 w 265"/>
                <a:gd name="T37" fmla="*/ 337 h 337"/>
                <a:gd name="T38" fmla="*/ 258 w 265"/>
                <a:gd name="T39" fmla="*/ 337 h 337"/>
                <a:gd name="T40" fmla="*/ 261 w 265"/>
                <a:gd name="T41" fmla="*/ 334 h 337"/>
                <a:gd name="T42" fmla="*/ 264 w 265"/>
                <a:gd name="T43" fmla="*/ 329 h 337"/>
                <a:gd name="T44" fmla="*/ 265 w 265"/>
                <a:gd name="T45" fmla="*/ 325 h 337"/>
                <a:gd name="T46" fmla="*/ 265 w 265"/>
                <a:gd name="T47" fmla="*/ 108 h 337"/>
                <a:gd name="T48" fmla="*/ 264 w 265"/>
                <a:gd name="T49" fmla="*/ 104 h 337"/>
                <a:gd name="T50" fmla="*/ 261 w 265"/>
                <a:gd name="T51" fmla="*/ 10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5" h="337">
                  <a:moveTo>
                    <a:pt x="156" y="108"/>
                  </a:moveTo>
                  <a:lnTo>
                    <a:pt x="156" y="12"/>
                  </a:lnTo>
                  <a:lnTo>
                    <a:pt x="252" y="108"/>
                  </a:lnTo>
                  <a:lnTo>
                    <a:pt x="156" y="108"/>
                  </a:lnTo>
                  <a:close/>
                  <a:moveTo>
                    <a:pt x="261" y="100"/>
                  </a:moveTo>
                  <a:lnTo>
                    <a:pt x="165" y="3"/>
                  </a:lnTo>
                  <a:lnTo>
                    <a:pt x="161" y="1"/>
                  </a:lnTo>
                  <a:lnTo>
                    <a:pt x="156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3" y="334"/>
                  </a:lnTo>
                  <a:lnTo>
                    <a:pt x="7" y="337"/>
                  </a:lnTo>
                  <a:lnTo>
                    <a:pt x="12" y="337"/>
                  </a:lnTo>
                  <a:lnTo>
                    <a:pt x="253" y="337"/>
                  </a:lnTo>
                  <a:lnTo>
                    <a:pt x="258" y="337"/>
                  </a:lnTo>
                  <a:lnTo>
                    <a:pt x="261" y="334"/>
                  </a:lnTo>
                  <a:lnTo>
                    <a:pt x="264" y="329"/>
                  </a:lnTo>
                  <a:lnTo>
                    <a:pt x="265" y="325"/>
                  </a:lnTo>
                  <a:lnTo>
                    <a:pt x="265" y="108"/>
                  </a:lnTo>
                  <a:lnTo>
                    <a:pt x="264" y="104"/>
                  </a:lnTo>
                  <a:lnTo>
                    <a:pt x="261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62">
              <a:extLst>
                <a:ext uri="{FF2B5EF4-FFF2-40B4-BE49-F238E27FC236}">
                  <a16:creationId xmlns:a16="http://schemas.microsoft.com/office/drawing/2014/main" id="{81A3E1A9-1805-4F8F-8A32-5756687F70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4338" y="1370013"/>
              <a:ext cx="106363" cy="133350"/>
            </a:xfrm>
            <a:custGeom>
              <a:avLst/>
              <a:gdLst>
                <a:gd name="T0" fmla="*/ 157 w 266"/>
                <a:gd name="T1" fmla="*/ 108 h 337"/>
                <a:gd name="T2" fmla="*/ 157 w 266"/>
                <a:gd name="T3" fmla="*/ 12 h 337"/>
                <a:gd name="T4" fmla="*/ 252 w 266"/>
                <a:gd name="T5" fmla="*/ 108 h 337"/>
                <a:gd name="T6" fmla="*/ 157 w 266"/>
                <a:gd name="T7" fmla="*/ 108 h 337"/>
                <a:gd name="T8" fmla="*/ 166 w 266"/>
                <a:gd name="T9" fmla="*/ 3 h 337"/>
                <a:gd name="T10" fmla="*/ 162 w 266"/>
                <a:gd name="T11" fmla="*/ 1 h 337"/>
                <a:gd name="T12" fmla="*/ 157 w 266"/>
                <a:gd name="T13" fmla="*/ 0 h 337"/>
                <a:gd name="T14" fmla="*/ 13 w 266"/>
                <a:gd name="T15" fmla="*/ 0 h 337"/>
                <a:gd name="T16" fmla="*/ 8 w 266"/>
                <a:gd name="T17" fmla="*/ 1 h 337"/>
                <a:gd name="T18" fmla="*/ 5 w 266"/>
                <a:gd name="T19" fmla="*/ 3 h 337"/>
                <a:gd name="T20" fmla="*/ 1 w 266"/>
                <a:gd name="T21" fmla="*/ 7 h 337"/>
                <a:gd name="T22" fmla="*/ 0 w 266"/>
                <a:gd name="T23" fmla="*/ 12 h 337"/>
                <a:gd name="T24" fmla="*/ 0 w 266"/>
                <a:gd name="T25" fmla="*/ 325 h 337"/>
                <a:gd name="T26" fmla="*/ 1 w 266"/>
                <a:gd name="T27" fmla="*/ 329 h 337"/>
                <a:gd name="T28" fmla="*/ 5 w 266"/>
                <a:gd name="T29" fmla="*/ 334 h 337"/>
                <a:gd name="T30" fmla="*/ 8 w 266"/>
                <a:gd name="T31" fmla="*/ 337 h 337"/>
                <a:gd name="T32" fmla="*/ 13 w 266"/>
                <a:gd name="T33" fmla="*/ 337 h 337"/>
                <a:gd name="T34" fmla="*/ 253 w 266"/>
                <a:gd name="T35" fmla="*/ 337 h 337"/>
                <a:gd name="T36" fmla="*/ 258 w 266"/>
                <a:gd name="T37" fmla="*/ 337 h 337"/>
                <a:gd name="T38" fmla="*/ 263 w 266"/>
                <a:gd name="T39" fmla="*/ 334 h 337"/>
                <a:gd name="T40" fmla="*/ 265 w 266"/>
                <a:gd name="T41" fmla="*/ 329 h 337"/>
                <a:gd name="T42" fmla="*/ 266 w 266"/>
                <a:gd name="T43" fmla="*/ 325 h 337"/>
                <a:gd name="T44" fmla="*/ 266 w 266"/>
                <a:gd name="T45" fmla="*/ 108 h 337"/>
                <a:gd name="T46" fmla="*/ 265 w 266"/>
                <a:gd name="T47" fmla="*/ 104 h 337"/>
                <a:gd name="T48" fmla="*/ 263 w 266"/>
                <a:gd name="T49" fmla="*/ 100 h 337"/>
                <a:gd name="T50" fmla="*/ 166 w 266"/>
                <a:gd name="T51" fmla="*/ 3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6" h="337">
                  <a:moveTo>
                    <a:pt x="157" y="108"/>
                  </a:moveTo>
                  <a:lnTo>
                    <a:pt x="157" y="12"/>
                  </a:lnTo>
                  <a:lnTo>
                    <a:pt x="252" y="108"/>
                  </a:lnTo>
                  <a:lnTo>
                    <a:pt x="157" y="108"/>
                  </a:lnTo>
                  <a:close/>
                  <a:moveTo>
                    <a:pt x="166" y="3"/>
                  </a:moveTo>
                  <a:lnTo>
                    <a:pt x="162" y="1"/>
                  </a:lnTo>
                  <a:lnTo>
                    <a:pt x="157" y="0"/>
                  </a:lnTo>
                  <a:lnTo>
                    <a:pt x="13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5" y="334"/>
                  </a:lnTo>
                  <a:lnTo>
                    <a:pt x="8" y="337"/>
                  </a:lnTo>
                  <a:lnTo>
                    <a:pt x="13" y="337"/>
                  </a:lnTo>
                  <a:lnTo>
                    <a:pt x="253" y="337"/>
                  </a:lnTo>
                  <a:lnTo>
                    <a:pt x="258" y="337"/>
                  </a:lnTo>
                  <a:lnTo>
                    <a:pt x="263" y="334"/>
                  </a:lnTo>
                  <a:lnTo>
                    <a:pt x="265" y="329"/>
                  </a:lnTo>
                  <a:lnTo>
                    <a:pt x="266" y="325"/>
                  </a:lnTo>
                  <a:lnTo>
                    <a:pt x="266" y="108"/>
                  </a:lnTo>
                  <a:lnTo>
                    <a:pt x="265" y="104"/>
                  </a:lnTo>
                  <a:lnTo>
                    <a:pt x="263" y="100"/>
                  </a:lnTo>
                  <a:lnTo>
                    <a:pt x="16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63">
              <a:extLst>
                <a:ext uri="{FF2B5EF4-FFF2-40B4-BE49-F238E27FC236}">
                  <a16:creationId xmlns:a16="http://schemas.microsoft.com/office/drawing/2014/main" id="{456AA9B7-CAC7-4A57-946D-E42CF436F7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9275" y="1522413"/>
              <a:ext cx="104775" cy="133350"/>
            </a:xfrm>
            <a:custGeom>
              <a:avLst/>
              <a:gdLst>
                <a:gd name="T0" fmla="*/ 156 w 265"/>
                <a:gd name="T1" fmla="*/ 108 h 336"/>
                <a:gd name="T2" fmla="*/ 156 w 265"/>
                <a:gd name="T3" fmla="*/ 11 h 336"/>
                <a:gd name="T4" fmla="*/ 252 w 265"/>
                <a:gd name="T5" fmla="*/ 108 h 336"/>
                <a:gd name="T6" fmla="*/ 156 w 265"/>
                <a:gd name="T7" fmla="*/ 108 h 336"/>
                <a:gd name="T8" fmla="*/ 165 w 265"/>
                <a:gd name="T9" fmla="*/ 3 h 336"/>
                <a:gd name="T10" fmla="*/ 161 w 265"/>
                <a:gd name="T11" fmla="*/ 1 h 336"/>
                <a:gd name="T12" fmla="*/ 156 w 265"/>
                <a:gd name="T13" fmla="*/ 0 h 336"/>
                <a:gd name="T14" fmla="*/ 12 w 265"/>
                <a:gd name="T15" fmla="*/ 0 h 336"/>
                <a:gd name="T16" fmla="*/ 7 w 265"/>
                <a:gd name="T17" fmla="*/ 1 h 336"/>
                <a:gd name="T18" fmla="*/ 3 w 265"/>
                <a:gd name="T19" fmla="*/ 3 h 336"/>
                <a:gd name="T20" fmla="*/ 1 w 265"/>
                <a:gd name="T21" fmla="*/ 7 h 336"/>
                <a:gd name="T22" fmla="*/ 0 w 265"/>
                <a:gd name="T23" fmla="*/ 11 h 336"/>
                <a:gd name="T24" fmla="*/ 0 w 265"/>
                <a:gd name="T25" fmla="*/ 325 h 336"/>
                <a:gd name="T26" fmla="*/ 1 w 265"/>
                <a:gd name="T27" fmla="*/ 329 h 336"/>
                <a:gd name="T28" fmla="*/ 3 w 265"/>
                <a:gd name="T29" fmla="*/ 333 h 336"/>
                <a:gd name="T30" fmla="*/ 7 w 265"/>
                <a:gd name="T31" fmla="*/ 335 h 336"/>
                <a:gd name="T32" fmla="*/ 12 w 265"/>
                <a:gd name="T33" fmla="*/ 336 h 336"/>
                <a:gd name="T34" fmla="*/ 253 w 265"/>
                <a:gd name="T35" fmla="*/ 336 h 336"/>
                <a:gd name="T36" fmla="*/ 258 w 265"/>
                <a:gd name="T37" fmla="*/ 335 h 336"/>
                <a:gd name="T38" fmla="*/ 261 w 265"/>
                <a:gd name="T39" fmla="*/ 333 h 336"/>
                <a:gd name="T40" fmla="*/ 264 w 265"/>
                <a:gd name="T41" fmla="*/ 329 h 336"/>
                <a:gd name="T42" fmla="*/ 265 w 265"/>
                <a:gd name="T43" fmla="*/ 325 h 336"/>
                <a:gd name="T44" fmla="*/ 265 w 265"/>
                <a:gd name="T45" fmla="*/ 108 h 336"/>
                <a:gd name="T46" fmla="*/ 264 w 265"/>
                <a:gd name="T47" fmla="*/ 104 h 336"/>
                <a:gd name="T48" fmla="*/ 261 w 265"/>
                <a:gd name="T49" fmla="*/ 100 h 336"/>
                <a:gd name="T50" fmla="*/ 165 w 265"/>
                <a:gd name="T51" fmla="*/ 3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5" h="336">
                  <a:moveTo>
                    <a:pt x="156" y="108"/>
                  </a:moveTo>
                  <a:lnTo>
                    <a:pt x="156" y="11"/>
                  </a:lnTo>
                  <a:lnTo>
                    <a:pt x="252" y="108"/>
                  </a:lnTo>
                  <a:lnTo>
                    <a:pt x="156" y="108"/>
                  </a:lnTo>
                  <a:close/>
                  <a:moveTo>
                    <a:pt x="165" y="3"/>
                  </a:moveTo>
                  <a:lnTo>
                    <a:pt x="161" y="1"/>
                  </a:lnTo>
                  <a:lnTo>
                    <a:pt x="156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3" y="333"/>
                  </a:lnTo>
                  <a:lnTo>
                    <a:pt x="7" y="335"/>
                  </a:lnTo>
                  <a:lnTo>
                    <a:pt x="12" y="336"/>
                  </a:lnTo>
                  <a:lnTo>
                    <a:pt x="253" y="336"/>
                  </a:lnTo>
                  <a:lnTo>
                    <a:pt x="258" y="335"/>
                  </a:lnTo>
                  <a:lnTo>
                    <a:pt x="261" y="333"/>
                  </a:lnTo>
                  <a:lnTo>
                    <a:pt x="264" y="329"/>
                  </a:lnTo>
                  <a:lnTo>
                    <a:pt x="265" y="325"/>
                  </a:lnTo>
                  <a:lnTo>
                    <a:pt x="265" y="108"/>
                  </a:lnTo>
                  <a:lnTo>
                    <a:pt x="264" y="104"/>
                  </a:lnTo>
                  <a:lnTo>
                    <a:pt x="261" y="100"/>
                  </a:lnTo>
                  <a:lnTo>
                    <a:pt x="16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64">
              <a:extLst>
                <a:ext uri="{FF2B5EF4-FFF2-40B4-BE49-F238E27FC236}">
                  <a16:creationId xmlns:a16="http://schemas.microsoft.com/office/drawing/2014/main" id="{560B6CFC-E99C-4BF0-A5D2-C8085D173B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4338" y="1522413"/>
              <a:ext cx="106363" cy="133350"/>
            </a:xfrm>
            <a:custGeom>
              <a:avLst/>
              <a:gdLst>
                <a:gd name="T0" fmla="*/ 157 w 266"/>
                <a:gd name="T1" fmla="*/ 108 h 336"/>
                <a:gd name="T2" fmla="*/ 157 w 266"/>
                <a:gd name="T3" fmla="*/ 11 h 336"/>
                <a:gd name="T4" fmla="*/ 252 w 266"/>
                <a:gd name="T5" fmla="*/ 108 h 336"/>
                <a:gd name="T6" fmla="*/ 157 w 266"/>
                <a:gd name="T7" fmla="*/ 108 h 336"/>
                <a:gd name="T8" fmla="*/ 166 w 266"/>
                <a:gd name="T9" fmla="*/ 3 h 336"/>
                <a:gd name="T10" fmla="*/ 162 w 266"/>
                <a:gd name="T11" fmla="*/ 1 h 336"/>
                <a:gd name="T12" fmla="*/ 157 w 266"/>
                <a:gd name="T13" fmla="*/ 0 h 336"/>
                <a:gd name="T14" fmla="*/ 13 w 266"/>
                <a:gd name="T15" fmla="*/ 0 h 336"/>
                <a:gd name="T16" fmla="*/ 8 w 266"/>
                <a:gd name="T17" fmla="*/ 1 h 336"/>
                <a:gd name="T18" fmla="*/ 5 w 266"/>
                <a:gd name="T19" fmla="*/ 3 h 336"/>
                <a:gd name="T20" fmla="*/ 1 w 266"/>
                <a:gd name="T21" fmla="*/ 7 h 336"/>
                <a:gd name="T22" fmla="*/ 0 w 266"/>
                <a:gd name="T23" fmla="*/ 11 h 336"/>
                <a:gd name="T24" fmla="*/ 0 w 266"/>
                <a:gd name="T25" fmla="*/ 325 h 336"/>
                <a:gd name="T26" fmla="*/ 1 w 266"/>
                <a:gd name="T27" fmla="*/ 329 h 336"/>
                <a:gd name="T28" fmla="*/ 5 w 266"/>
                <a:gd name="T29" fmla="*/ 333 h 336"/>
                <a:gd name="T30" fmla="*/ 8 w 266"/>
                <a:gd name="T31" fmla="*/ 335 h 336"/>
                <a:gd name="T32" fmla="*/ 13 w 266"/>
                <a:gd name="T33" fmla="*/ 336 h 336"/>
                <a:gd name="T34" fmla="*/ 253 w 266"/>
                <a:gd name="T35" fmla="*/ 336 h 336"/>
                <a:gd name="T36" fmla="*/ 258 w 266"/>
                <a:gd name="T37" fmla="*/ 335 h 336"/>
                <a:gd name="T38" fmla="*/ 263 w 266"/>
                <a:gd name="T39" fmla="*/ 333 h 336"/>
                <a:gd name="T40" fmla="*/ 265 w 266"/>
                <a:gd name="T41" fmla="*/ 329 h 336"/>
                <a:gd name="T42" fmla="*/ 266 w 266"/>
                <a:gd name="T43" fmla="*/ 325 h 336"/>
                <a:gd name="T44" fmla="*/ 266 w 266"/>
                <a:gd name="T45" fmla="*/ 108 h 336"/>
                <a:gd name="T46" fmla="*/ 265 w 266"/>
                <a:gd name="T47" fmla="*/ 104 h 336"/>
                <a:gd name="T48" fmla="*/ 263 w 266"/>
                <a:gd name="T49" fmla="*/ 100 h 336"/>
                <a:gd name="T50" fmla="*/ 166 w 266"/>
                <a:gd name="T51" fmla="*/ 3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6" h="336">
                  <a:moveTo>
                    <a:pt x="157" y="108"/>
                  </a:moveTo>
                  <a:lnTo>
                    <a:pt x="157" y="11"/>
                  </a:lnTo>
                  <a:lnTo>
                    <a:pt x="252" y="108"/>
                  </a:lnTo>
                  <a:lnTo>
                    <a:pt x="157" y="108"/>
                  </a:lnTo>
                  <a:close/>
                  <a:moveTo>
                    <a:pt x="166" y="3"/>
                  </a:moveTo>
                  <a:lnTo>
                    <a:pt x="162" y="1"/>
                  </a:lnTo>
                  <a:lnTo>
                    <a:pt x="157" y="0"/>
                  </a:lnTo>
                  <a:lnTo>
                    <a:pt x="13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5" y="333"/>
                  </a:lnTo>
                  <a:lnTo>
                    <a:pt x="8" y="335"/>
                  </a:lnTo>
                  <a:lnTo>
                    <a:pt x="13" y="336"/>
                  </a:lnTo>
                  <a:lnTo>
                    <a:pt x="253" y="336"/>
                  </a:lnTo>
                  <a:lnTo>
                    <a:pt x="258" y="335"/>
                  </a:lnTo>
                  <a:lnTo>
                    <a:pt x="263" y="333"/>
                  </a:lnTo>
                  <a:lnTo>
                    <a:pt x="265" y="329"/>
                  </a:lnTo>
                  <a:lnTo>
                    <a:pt x="266" y="325"/>
                  </a:lnTo>
                  <a:lnTo>
                    <a:pt x="266" y="108"/>
                  </a:lnTo>
                  <a:lnTo>
                    <a:pt x="265" y="104"/>
                  </a:lnTo>
                  <a:lnTo>
                    <a:pt x="263" y="100"/>
                  </a:lnTo>
                  <a:lnTo>
                    <a:pt x="16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E4DB52D-35BC-430D-BD17-CBC693E02466}"/>
              </a:ext>
            </a:extLst>
          </p:cNvPr>
          <p:cNvGrpSpPr/>
          <p:nvPr/>
        </p:nvGrpSpPr>
        <p:grpSpPr>
          <a:xfrm>
            <a:off x="4555159" y="1883339"/>
            <a:ext cx="287338" cy="260350"/>
            <a:chOff x="6448425" y="796925"/>
            <a:chExt cx="287338" cy="260350"/>
          </a:xfrm>
          <a:solidFill>
            <a:schemeClr val="bg1"/>
          </a:solidFill>
        </p:grpSpPr>
        <p:sp>
          <p:nvSpPr>
            <p:cNvPr id="34" name="Freeform 3562">
              <a:extLst>
                <a:ext uri="{FF2B5EF4-FFF2-40B4-BE49-F238E27FC236}">
                  <a16:creationId xmlns:a16="http://schemas.microsoft.com/office/drawing/2014/main" id="{FAF14E47-7F49-4BA7-8585-B0E028703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8425" y="796925"/>
              <a:ext cx="277812" cy="161925"/>
            </a:xfrm>
            <a:custGeom>
              <a:avLst/>
              <a:gdLst>
                <a:gd name="T0" fmla="*/ 8 w 701"/>
                <a:gd name="T1" fmla="*/ 285 h 408"/>
                <a:gd name="T2" fmla="*/ 5 w 701"/>
                <a:gd name="T3" fmla="*/ 288 h 408"/>
                <a:gd name="T4" fmla="*/ 2 w 701"/>
                <a:gd name="T5" fmla="*/ 290 h 408"/>
                <a:gd name="T6" fmla="*/ 1 w 701"/>
                <a:gd name="T7" fmla="*/ 293 h 408"/>
                <a:gd name="T8" fmla="*/ 0 w 701"/>
                <a:gd name="T9" fmla="*/ 297 h 408"/>
                <a:gd name="T10" fmla="*/ 1 w 701"/>
                <a:gd name="T11" fmla="*/ 300 h 408"/>
                <a:gd name="T12" fmla="*/ 2 w 701"/>
                <a:gd name="T13" fmla="*/ 303 h 408"/>
                <a:gd name="T14" fmla="*/ 5 w 701"/>
                <a:gd name="T15" fmla="*/ 306 h 408"/>
                <a:gd name="T16" fmla="*/ 8 w 701"/>
                <a:gd name="T17" fmla="*/ 308 h 408"/>
                <a:gd name="T18" fmla="*/ 259 w 701"/>
                <a:gd name="T19" fmla="*/ 408 h 408"/>
                <a:gd name="T20" fmla="*/ 701 w 701"/>
                <a:gd name="T21" fmla="*/ 0 h 408"/>
                <a:gd name="T22" fmla="*/ 8 w 701"/>
                <a:gd name="T23" fmla="*/ 285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1" h="408">
                  <a:moveTo>
                    <a:pt x="8" y="285"/>
                  </a:moveTo>
                  <a:lnTo>
                    <a:pt x="5" y="288"/>
                  </a:lnTo>
                  <a:lnTo>
                    <a:pt x="2" y="290"/>
                  </a:lnTo>
                  <a:lnTo>
                    <a:pt x="1" y="293"/>
                  </a:lnTo>
                  <a:lnTo>
                    <a:pt x="0" y="297"/>
                  </a:lnTo>
                  <a:lnTo>
                    <a:pt x="1" y="300"/>
                  </a:lnTo>
                  <a:lnTo>
                    <a:pt x="2" y="303"/>
                  </a:lnTo>
                  <a:lnTo>
                    <a:pt x="5" y="306"/>
                  </a:lnTo>
                  <a:lnTo>
                    <a:pt x="8" y="308"/>
                  </a:lnTo>
                  <a:lnTo>
                    <a:pt x="259" y="408"/>
                  </a:lnTo>
                  <a:lnTo>
                    <a:pt x="701" y="0"/>
                  </a:lnTo>
                  <a:lnTo>
                    <a:pt x="8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563">
              <a:extLst>
                <a:ext uri="{FF2B5EF4-FFF2-40B4-BE49-F238E27FC236}">
                  <a16:creationId xmlns:a16="http://schemas.microsoft.com/office/drawing/2014/main" id="{C6E7DA52-146D-4723-BC22-DEA5BB942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4788" y="800100"/>
              <a:ext cx="180975" cy="257175"/>
            </a:xfrm>
            <a:custGeom>
              <a:avLst/>
              <a:gdLst>
                <a:gd name="T0" fmla="*/ 0 w 456"/>
                <a:gd name="T1" fmla="*/ 424 h 646"/>
                <a:gd name="T2" fmla="*/ 0 w 456"/>
                <a:gd name="T3" fmla="*/ 635 h 646"/>
                <a:gd name="T4" fmla="*/ 0 w 456"/>
                <a:gd name="T5" fmla="*/ 639 h 646"/>
                <a:gd name="T6" fmla="*/ 3 w 456"/>
                <a:gd name="T7" fmla="*/ 642 h 646"/>
                <a:gd name="T8" fmla="*/ 5 w 456"/>
                <a:gd name="T9" fmla="*/ 645 h 646"/>
                <a:gd name="T10" fmla="*/ 9 w 456"/>
                <a:gd name="T11" fmla="*/ 646 h 646"/>
                <a:gd name="T12" fmla="*/ 11 w 456"/>
                <a:gd name="T13" fmla="*/ 646 h 646"/>
                <a:gd name="T14" fmla="*/ 12 w 456"/>
                <a:gd name="T15" fmla="*/ 646 h 646"/>
                <a:gd name="T16" fmla="*/ 16 w 456"/>
                <a:gd name="T17" fmla="*/ 646 h 646"/>
                <a:gd name="T18" fmla="*/ 18 w 456"/>
                <a:gd name="T19" fmla="*/ 645 h 646"/>
                <a:gd name="T20" fmla="*/ 21 w 456"/>
                <a:gd name="T21" fmla="*/ 644 h 646"/>
                <a:gd name="T22" fmla="*/ 22 w 456"/>
                <a:gd name="T23" fmla="*/ 641 h 646"/>
                <a:gd name="T24" fmla="*/ 126 w 456"/>
                <a:gd name="T25" fmla="*/ 469 h 646"/>
                <a:gd name="T26" fmla="*/ 315 w 456"/>
                <a:gd name="T27" fmla="*/ 569 h 646"/>
                <a:gd name="T28" fmla="*/ 317 w 456"/>
                <a:gd name="T29" fmla="*/ 570 h 646"/>
                <a:gd name="T30" fmla="*/ 320 w 456"/>
                <a:gd name="T31" fmla="*/ 572 h 646"/>
                <a:gd name="T32" fmla="*/ 323 w 456"/>
                <a:gd name="T33" fmla="*/ 570 h 646"/>
                <a:gd name="T34" fmla="*/ 325 w 456"/>
                <a:gd name="T35" fmla="*/ 570 h 646"/>
                <a:gd name="T36" fmla="*/ 329 w 456"/>
                <a:gd name="T37" fmla="*/ 567 h 646"/>
                <a:gd name="T38" fmla="*/ 332 w 456"/>
                <a:gd name="T39" fmla="*/ 561 h 646"/>
                <a:gd name="T40" fmla="*/ 456 w 456"/>
                <a:gd name="T41" fmla="*/ 0 h 646"/>
                <a:gd name="T42" fmla="*/ 0 w 456"/>
                <a:gd name="T43" fmla="*/ 424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56" h="646">
                  <a:moveTo>
                    <a:pt x="0" y="424"/>
                  </a:moveTo>
                  <a:lnTo>
                    <a:pt x="0" y="635"/>
                  </a:lnTo>
                  <a:lnTo>
                    <a:pt x="0" y="639"/>
                  </a:lnTo>
                  <a:lnTo>
                    <a:pt x="3" y="642"/>
                  </a:lnTo>
                  <a:lnTo>
                    <a:pt x="5" y="645"/>
                  </a:lnTo>
                  <a:lnTo>
                    <a:pt x="9" y="646"/>
                  </a:lnTo>
                  <a:lnTo>
                    <a:pt x="11" y="646"/>
                  </a:lnTo>
                  <a:lnTo>
                    <a:pt x="12" y="646"/>
                  </a:lnTo>
                  <a:lnTo>
                    <a:pt x="16" y="646"/>
                  </a:lnTo>
                  <a:lnTo>
                    <a:pt x="18" y="645"/>
                  </a:lnTo>
                  <a:lnTo>
                    <a:pt x="21" y="644"/>
                  </a:lnTo>
                  <a:lnTo>
                    <a:pt x="22" y="641"/>
                  </a:lnTo>
                  <a:lnTo>
                    <a:pt x="126" y="469"/>
                  </a:lnTo>
                  <a:lnTo>
                    <a:pt x="315" y="569"/>
                  </a:lnTo>
                  <a:lnTo>
                    <a:pt x="317" y="570"/>
                  </a:lnTo>
                  <a:lnTo>
                    <a:pt x="320" y="572"/>
                  </a:lnTo>
                  <a:lnTo>
                    <a:pt x="323" y="570"/>
                  </a:lnTo>
                  <a:lnTo>
                    <a:pt x="325" y="570"/>
                  </a:lnTo>
                  <a:lnTo>
                    <a:pt x="329" y="567"/>
                  </a:lnTo>
                  <a:lnTo>
                    <a:pt x="332" y="561"/>
                  </a:lnTo>
                  <a:lnTo>
                    <a:pt x="456" y="0"/>
                  </a:lnTo>
                  <a:lnTo>
                    <a:pt x="0" y="4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6" name="TextBox 47">
            <a:extLst>
              <a:ext uri="{FF2B5EF4-FFF2-40B4-BE49-F238E27FC236}">
                <a16:creationId xmlns:a16="http://schemas.microsoft.com/office/drawing/2014/main" id="{ADD28621-C404-41A6-85D1-1C963A241234}"/>
              </a:ext>
            </a:extLst>
          </p:cNvPr>
          <p:cNvSpPr txBox="1"/>
          <p:nvPr/>
        </p:nvSpPr>
        <p:spPr>
          <a:xfrm>
            <a:off x="495386" y="1798070"/>
            <a:ext cx="3610329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dirty="0">
                <a:solidFill>
                  <a:schemeClr val="bg1"/>
                </a:solidFill>
                <a:highlight>
                  <a:srgbClr val="000000"/>
                </a:highlight>
              </a:rPr>
              <a:t>This shows how current fluctuation varies on each day for every week. </a:t>
            </a:r>
          </a:p>
        </p:txBody>
      </p:sp>
      <p:sp>
        <p:nvSpPr>
          <p:cNvPr id="38" name="TextBox 47">
            <a:extLst>
              <a:ext uri="{FF2B5EF4-FFF2-40B4-BE49-F238E27FC236}">
                <a16:creationId xmlns:a16="http://schemas.microsoft.com/office/drawing/2014/main" id="{468E2C47-3170-4264-A8DB-61C9DD65CB3F}"/>
              </a:ext>
            </a:extLst>
          </p:cNvPr>
          <p:cNvSpPr txBox="1"/>
          <p:nvPr/>
        </p:nvSpPr>
        <p:spPr>
          <a:xfrm>
            <a:off x="304800" y="3203506"/>
            <a:ext cx="3114675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dirty="0">
                <a:solidFill>
                  <a:schemeClr val="bg1"/>
                </a:solidFill>
                <a:highlight>
                  <a:srgbClr val="000000"/>
                </a:highlight>
              </a:rPr>
              <a:t>We have totally 6 weeks of data in this we can see peak current on </a:t>
            </a:r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</a:rPr>
              <a:t>Week-2 10-Aug   (Saturday</a:t>
            </a:r>
            <a:r>
              <a:rPr lang="en-US" sz="1400" dirty="0">
                <a:solidFill>
                  <a:schemeClr val="bg1"/>
                </a:solidFill>
                <a:highlight>
                  <a:srgbClr val="000000"/>
                </a:highlight>
              </a:rPr>
              <a:t>) which is around </a:t>
            </a:r>
            <a:r>
              <a:rPr lang="en-US" sz="1400" b="1" dirty="0">
                <a:solidFill>
                  <a:schemeClr val="bg1"/>
                </a:solidFill>
                <a:highlight>
                  <a:srgbClr val="000000"/>
                </a:highlight>
              </a:rPr>
              <a:t>86540.99 </a:t>
            </a:r>
            <a:r>
              <a:rPr lang="en-US" sz="140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37" name="TextBox 47">
            <a:extLst>
              <a:ext uri="{FF2B5EF4-FFF2-40B4-BE49-F238E27FC236}">
                <a16:creationId xmlns:a16="http://schemas.microsoft.com/office/drawing/2014/main" id="{CEDCE8FF-73B3-4C37-B751-F7E83288982A}"/>
              </a:ext>
            </a:extLst>
          </p:cNvPr>
          <p:cNvSpPr txBox="1"/>
          <p:nvPr/>
        </p:nvSpPr>
        <p:spPr>
          <a:xfrm>
            <a:off x="396069" y="5007407"/>
            <a:ext cx="3725898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dirty="0">
                <a:solidFill>
                  <a:schemeClr val="bg2"/>
                </a:solidFill>
                <a:highlight>
                  <a:srgbClr val="000000"/>
                </a:highlight>
              </a:rPr>
              <a:t>Other notable high points are on </a:t>
            </a:r>
            <a:r>
              <a:rPr lang="en-US" sz="1400" b="1" dirty="0">
                <a:solidFill>
                  <a:schemeClr val="bg2"/>
                </a:solidFill>
                <a:highlight>
                  <a:srgbClr val="000000"/>
                </a:highlight>
              </a:rPr>
              <a:t>Week -3</a:t>
            </a:r>
            <a:r>
              <a:rPr lang="en-US" sz="1400" dirty="0">
                <a:solidFill>
                  <a:schemeClr val="bg2"/>
                </a:solidFill>
                <a:highlight>
                  <a:srgbClr val="000000"/>
                </a:highlight>
              </a:rPr>
              <a:t> </a:t>
            </a:r>
            <a:r>
              <a:rPr lang="en-US" sz="1400" b="1" dirty="0">
                <a:solidFill>
                  <a:schemeClr val="bg2"/>
                </a:solidFill>
                <a:highlight>
                  <a:srgbClr val="000000"/>
                </a:highlight>
              </a:rPr>
              <a:t>17-Aug (81659.53) &amp; 16-Aug</a:t>
            </a:r>
            <a:r>
              <a:rPr lang="en-US" sz="1400" dirty="0">
                <a:solidFill>
                  <a:schemeClr val="bg2"/>
                </a:solidFill>
                <a:highlight>
                  <a:srgbClr val="000000"/>
                </a:highlight>
              </a:rPr>
              <a:t> </a:t>
            </a:r>
            <a:r>
              <a:rPr lang="en-US" sz="1400" b="1" dirty="0">
                <a:solidFill>
                  <a:schemeClr val="bg2"/>
                </a:solidFill>
                <a:highlight>
                  <a:srgbClr val="000000"/>
                </a:highlight>
              </a:rPr>
              <a:t>(79.940.87))</a:t>
            </a:r>
          </a:p>
          <a:p>
            <a:pPr algn="r"/>
            <a:r>
              <a:rPr lang="en-US" sz="1400" dirty="0">
                <a:solidFill>
                  <a:schemeClr val="bg2"/>
                </a:solidFill>
                <a:highlight>
                  <a:srgbClr val="000000"/>
                </a:highlight>
              </a:rPr>
              <a:t>. 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12F29F0-E19B-43BF-BEF3-D4A48B394F58}"/>
              </a:ext>
            </a:extLst>
          </p:cNvPr>
          <p:cNvSpPr/>
          <p:nvPr/>
        </p:nvSpPr>
        <p:spPr>
          <a:xfrm>
            <a:off x="9709706" y="1410623"/>
            <a:ext cx="2482294" cy="3772838"/>
          </a:xfrm>
          <a:custGeom>
            <a:avLst/>
            <a:gdLst>
              <a:gd name="connsiteX0" fmla="*/ 1886419 w 2482294"/>
              <a:gd name="connsiteY0" fmla="*/ 0 h 3772838"/>
              <a:gd name="connsiteX1" fmla="*/ 2109942 w 2482294"/>
              <a:gd name="connsiteY1" fmla="*/ 92586 h 3772838"/>
              <a:gd name="connsiteX2" fmla="*/ 2482294 w 2482294"/>
              <a:gd name="connsiteY2" fmla="*/ 464938 h 3772838"/>
              <a:gd name="connsiteX3" fmla="*/ 2482294 w 2482294"/>
              <a:gd name="connsiteY3" fmla="*/ 3307900 h 3772838"/>
              <a:gd name="connsiteX4" fmla="*/ 2109942 w 2482294"/>
              <a:gd name="connsiteY4" fmla="*/ 3680252 h 3772838"/>
              <a:gd name="connsiteX5" fmla="*/ 1662896 w 2482294"/>
              <a:gd name="connsiteY5" fmla="*/ 3680252 h 3772838"/>
              <a:gd name="connsiteX6" fmla="*/ 92586 w 2482294"/>
              <a:gd name="connsiteY6" fmla="*/ 2109942 h 3772838"/>
              <a:gd name="connsiteX7" fmla="*/ 92586 w 2482294"/>
              <a:gd name="connsiteY7" fmla="*/ 1662896 h 3772838"/>
              <a:gd name="connsiteX8" fmla="*/ 1662896 w 2482294"/>
              <a:gd name="connsiteY8" fmla="*/ 92586 h 3772838"/>
              <a:gd name="connsiteX9" fmla="*/ 1886419 w 2482294"/>
              <a:gd name="connsiteY9" fmla="*/ 0 h 377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2294" h="3772838">
                <a:moveTo>
                  <a:pt x="1886419" y="0"/>
                </a:moveTo>
                <a:cubicBezTo>
                  <a:pt x="1967318" y="0"/>
                  <a:pt x="2048218" y="30862"/>
                  <a:pt x="2109942" y="92586"/>
                </a:cubicBezTo>
                <a:lnTo>
                  <a:pt x="2482294" y="464938"/>
                </a:lnTo>
                <a:lnTo>
                  <a:pt x="2482294" y="3307900"/>
                </a:lnTo>
                <a:lnTo>
                  <a:pt x="2109942" y="3680252"/>
                </a:lnTo>
                <a:cubicBezTo>
                  <a:pt x="1986494" y="3803700"/>
                  <a:pt x="1786344" y="3803700"/>
                  <a:pt x="1662896" y="3680252"/>
                </a:cubicBezTo>
                <a:lnTo>
                  <a:pt x="92586" y="2109942"/>
                </a:lnTo>
                <a:cubicBezTo>
                  <a:pt x="-30862" y="1986494"/>
                  <a:pt x="-30862" y="1786344"/>
                  <a:pt x="92586" y="1662896"/>
                </a:cubicBezTo>
                <a:lnTo>
                  <a:pt x="1662896" y="92586"/>
                </a:lnTo>
                <a:cubicBezTo>
                  <a:pt x="1724620" y="30862"/>
                  <a:pt x="1805520" y="0"/>
                  <a:pt x="1886419" y="0"/>
                </a:cubicBez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558C64-5F19-44FD-B6CB-6995E80A6FA2}"/>
              </a:ext>
            </a:extLst>
          </p:cNvPr>
          <p:cNvGrpSpPr/>
          <p:nvPr/>
        </p:nvGrpSpPr>
        <p:grpSpPr>
          <a:xfrm>
            <a:off x="5715000" y="1545599"/>
            <a:ext cx="5715000" cy="4605002"/>
            <a:chOff x="631829" y="3155370"/>
            <a:chExt cx="3458504" cy="278677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03C21F7-6F42-4001-9105-1392AB928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6883" y="5538847"/>
              <a:ext cx="1174880" cy="372175"/>
            </a:xfrm>
            <a:custGeom>
              <a:avLst/>
              <a:gdLst>
                <a:gd name="T0" fmla="*/ 3037 w 3628"/>
                <a:gd name="T1" fmla="*/ 0 h 1149"/>
                <a:gd name="T2" fmla="*/ 1837 w 3628"/>
                <a:gd name="T3" fmla="*/ 0 h 1149"/>
                <a:gd name="T4" fmla="*/ 1792 w 3628"/>
                <a:gd name="T5" fmla="*/ 0 h 1149"/>
                <a:gd name="T6" fmla="*/ 591 w 3628"/>
                <a:gd name="T7" fmla="*/ 0 h 1149"/>
                <a:gd name="T8" fmla="*/ 592 w 3628"/>
                <a:gd name="T9" fmla="*/ 108 h 1149"/>
                <a:gd name="T10" fmla="*/ 594 w 3628"/>
                <a:gd name="T11" fmla="*/ 214 h 1149"/>
                <a:gd name="T12" fmla="*/ 598 w 3628"/>
                <a:gd name="T13" fmla="*/ 317 h 1149"/>
                <a:gd name="T14" fmla="*/ 600 w 3628"/>
                <a:gd name="T15" fmla="*/ 419 h 1149"/>
                <a:gd name="T16" fmla="*/ 600 w 3628"/>
                <a:gd name="T17" fmla="*/ 468 h 1149"/>
                <a:gd name="T18" fmla="*/ 599 w 3628"/>
                <a:gd name="T19" fmla="*/ 516 h 1149"/>
                <a:gd name="T20" fmla="*/ 597 w 3628"/>
                <a:gd name="T21" fmla="*/ 564 h 1149"/>
                <a:gd name="T22" fmla="*/ 594 w 3628"/>
                <a:gd name="T23" fmla="*/ 610 h 1149"/>
                <a:gd name="T24" fmla="*/ 590 w 3628"/>
                <a:gd name="T25" fmla="*/ 654 h 1149"/>
                <a:gd name="T26" fmla="*/ 584 w 3628"/>
                <a:gd name="T27" fmla="*/ 698 h 1149"/>
                <a:gd name="T28" fmla="*/ 576 w 3628"/>
                <a:gd name="T29" fmla="*/ 740 h 1149"/>
                <a:gd name="T30" fmla="*/ 567 w 3628"/>
                <a:gd name="T31" fmla="*/ 780 h 1149"/>
                <a:gd name="T32" fmla="*/ 554 w 3628"/>
                <a:gd name="T33" fmla="*/ 820 h 1149"/>
                <a:gd name="T34" fmla="*/ 540 w 3628"/>
                <a:gd name="T35" fmla="*/ 857 h 1149"/>
                <a:gd name="T36" fmla="*/ 524 w 3628"/>
                <a:gd name="T37" fmla="*/ 892 h 1149"/>
                <a:gd name="T38" fmla="*/ 504 w 3628"/>
                <a:gd name="T39" fmla="*/ 925 h 1149"/>
                <a:gd name="T40" fmla="*/ 482 w 3628"/>
                <a:gd name="T41" fmla="*/ 958 h 1149"/>
                <a:gd name="T42" fmla="*/ 458 w 3628"/>
                <a:gd name="T43" fmla="*/ 986 h 1149"/>
                <a:gd name="T44" fmla="*/ 429 w 3628"/>
                <a:gd name="T45" fmla="*/ 1014 h 1149"/>
                <a:gd name="T46" fmla="*/ 398 w 3628"/>
                <a:gd name="T47" fmla="*/ 1039 h 1149"/>
                <a:gd name="T48" fmla="*/ 363 w 3628"/>
                <a:gd name="T49" fmla="*/ 1062 h 1149"/>
                <a:gd name="T50" fmla="*/ 323 w 3628"/>
                <a:gd name="T51" fmla="*/ 1081 h 1149"/>
                <a:gd name="T52" fmla="*/ 281 w 3628"/>
                <a:gd name="T53" fmla="*/ 1100 h 1149"/>
                <a:gd name="T54" fmla="*/ 233 w 3628"/>
                <a:gd name="T55" fmla="*/ 1115 h 1149"/>
                <a:gd name="T56" fmla="*/ 182 w 3628"/>
                <a:gd name="T57" fmla="*/ 1128 h 1149"/>
                <a:gd name="T58" fmla="*/ 127 w 3628"/>
                <a:gd name="T59" fmla="*/ 1137 h 1149"/>
                <a:gd name="T60" fmla="*/ 66 w 3628"/>
                <a:gd name="T61" fmla="*/ 1144 h 1149"/>
                <a:gd name="T62" fmla="*/ 0 w 3628"/>
                <a:gd name="T63" fmla="*/ 1149 h 1149"/>
                <a:gd name="T64" fmla="*/ 1792 w 3628"/>
                <a:gd name="T65" fmla="*/ 1149 h 1149"/>
                <a:gd name="T66" fmla="*/ 1837 w 3628"/>
                <a:gd name="T67" fmla="*/ 1149 h 1149"/>
                <a:gd name="T68" fmla="*/ 3628 w 3628"/>
                <a:gd name="T69" fmla="*/ 1149 h 1149"/>
                <a:gd name="T70" fmla="*/ 3563 w 3628"/>
                <a:gd name="T71" fmla="*/ 1144 h 1149"/>
                <a:gd name="T72" fmla="*/ 3503 w 3628"/>
                <a:gd name="T73" fmla="*/ 1137 h 1149"/>
                <a:gd name="T74" fmla="*/ 3446 w 3628"/>
                <a:gd name="T75" fmla="*/ 1128 h 1149"/>
                <a:gd name="T76" fmla="*/ 3395 w 3628"/>
                <a:gd name="T77" fmla="*/ 1115 h 1149"/>
                <a:gd name="T78" fmla="*/ 3349 w 3628"/>
                <a:gd name="T79" fmla="*/ 1100 h 1149"/>
                <a:gd name="T80" fmla="*/ 3306 w 3628"/>
                <a:gd name="T81" fmla="*/ 1081 h 1149"/>
                <a:gd name="T82" fmla="*/ 3266 w 3628"/>
                <a:gd name="T83" fmla="*/ 1062 h 1149"/>
                <a:gd name="T84" fmla="*/ 3231 w 3628"/>
                <a:gd name="T85" fmla="*/ 1039 h 1149"/>
                <a:gd name="T86" fmla="*/ 3199 w 3628"/>
                <a:gd name="T87" fmla="*/ 1014 h 1149"/>
                <a:gd name="T88" fmla="*/ 3172 w 3628"/>
                <a:gd name="T89" fmla="*/ 986 h 1149"/>
                <a:gd name="T90" fmla="*/ 3146 w 3628"/>
                <a:gd name="T91" fmla="*/ 958 h 1149"/>
                <a:gd name="T92" fmla="*/ 3124 w 3628"/>
                <a:gd name="T93" fmla="*/ 925 h 1149"/>
                <a:gd name="T94" fmla="*/ 3104 w 3628"/>
                <a:gd name="T95" fmla="*/ 892 h 1149"/>
                <a:gd name="T96" fmla="*/ 3088 w 3628"/>
                <a:gd name="T97" fmla="*/ 857 h 1149"/>
                <a:gd name="T98" fmla="*/ 3074 w 3628"/>
                <a:gd name="T99" fmla="*/ 820 h 1149"/>
                <a:gd name="T100" fmla="*/ 3063 w 3628"/>
                <a:gd name="T101" fmla="*/ 780 h 1149"/>
                <a:gd name="T102" fmla="*/ 3053 w 3628"/>
                <a:gd name="T103" fmla="*/ 740 h 1149"/>
                <a:gd name="T104" fmla="*/ 3045 w 3628"/>
                <a:gd name="T105" fmla="*/ 698 h 1149"/>
                <a:gd name="T106" fmla="*/ 3040 w 3628"/>
                <a:gd name="T107" fmla="*/ 654 h 1149"/>
                <a:gd name="T108" fmla="*/ 3035 w 3628"/>
                <a:gd name="T109" fmla="*/ 610 h 1149"/>
                <a:gd name="T110" fmla="*/ 3031 w 3628"/>
                <a:gd name="T111" fmla="*/ 564 h 1149"/>
                <a:gd name="T112" fmla="*/ 3030 w 3628"/>
                <a:gd name="T113" fmla="*/ 516 h 1149"/>
                <a:gd name="T114" fmla="*/ 3029 w 3628"/>
                <a:gd name="T115" fmla="*/ 468 h 1149"/>
                <a:gd name="T116" fmla="*/ 3029 w 3628"/>
                <a:gd name="T117" fmla="*/ 419 h 1149"/>
                <a:gd name="T118" fmla="*/ 3030 w 3628"/>
                <a:gd name="T119" fmla="*/ 317 h 1149"/>
                <a:gd name="T120" fmla="*/ 3034 w 3628"/>
                <a:gd name="T121" fmla="*/ 214 h 1149"/>
                <a:gd name="T122" fmla="*/ 3036 w 3628"/>
                <a:gd name="T123" fmla="*/ 108 h 1149"/>
                <a:gd name="T124" fmla="*/ 3037 w 3628"/>
                <a:gd name="T1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28" h="1149">
                  <a:moveTo>
                    <a:pt x="3037" y="0"/>
                  </a:moveTo>
                  <a:lnTo>
                    <a:pt x="1837" y="0"/>
                  </a:lnTo>
                  <a:lnTo>
                    <a:pt x="1792" y="0"/>
                  </a:lnTo>
                  <a:lnTo>
                    <a:pt x="591" y="0"/>
                  </a:lnTo>
                  <a:lnTo>
                    <a:pt x="592" y="108"/>
                  </a:lnTo>
                  <a:lnTo>
                    <a:pt x="594" y="214"/>
                  </a:lnTo>
                  <a:lnTo>
                    <a:pt x="598" y="317"/>
                  </a:lnTo>
                  <a:lnTo>
                    <a:pt x="600" y="419"/>
                  </a:lnTo>
                  <a:lnTo>
                    <a:pt x="600" y="468"/>
                  </a:lnTo>
                  <a:lnTo>
                    <a:pt x="599" y="516"/>
                  </a:lnTo>
                  <a:lnTo>
                    <a:pt x="597" y="564"/>
                  </a:lnTo>
                  <a:lnTo>
                    <a:pt x="594" y="610"/>
                  </a:lnTo>
                  <a:lnTo>
                    <a:pt x="590" y="654"/>
                  </a:lnTo>
                  <a:lnTo>
                    <a:pt x="584" y="698"/>
                  </a:lnTo>
                  <a:lnTo>
                    <a:pt x="576" y="740"/>
                  </a:lnTo>
                  <a:lnTo>
                    <a:pt x="567" y="780"/>
                  </a:lnTo>
                  <a:lnTo>
                    <a:pt x="554" y="820"/>
                  </a:lnTo>
                  <a:lnTo>
                    <a:pt x="540" y="857"/>
                  </a:lnTo>
                  <a:lnTo>
                    <a:pt x="524" y="892"/>
                  </a:lnTo>
                  <a:lnTo>
                    <a:pt x="504" y="925"/>
                  </a:lnTo>
                  <a:lnTo>
                    <a:pt x="482" y="958"/>
                  </a:lnTo>
                  <a:lnTo>
                    <a:pt x="458" y="986"/>
                  </a:lnTo>
                  <a:lnTo>
                    <a:pt x="429" y="1014"/>
                  </a:lnTo>
                  <a:lnTo>
                    <a:pt x="398" y="1039"/>
                  </a:lnTo>
                  <a:lnTo>
                    <a:pt x="363" y="1062"/>
                  </a:lnTo>
                  <a:lnTo>
                    <a:pt x="323" y="1081"/>
                  </a:lnTo>
                  <a:lnTo>
                    <a:pt x="281" y="1100"/>
                  </a:lnTo>
                  <a:lnTo>
                    <a:pt x="233" y="1115"/>
                  </a:lnTo>
                  <a:lnTo>
                    <a:pt x="182" y="1128"/>
                  </a:lnTo>
                  <a:lnTo>
                    <a:pt x="127" y="1137"/>
                  </a:lnTo>
                  <a:lnTo>
                    <a:pt x="66" y="1144"/>
                  </a:lnTo>
                  <a:lnTo>
                    <a:pt x="0" y="1149"/>
                  </a:lnTo>
                  <a:lnTo>
                    <a:pt x="1792" y="1149"/>
                  </a:lnTo>
                  <a:lnTo>
                    <a:pt x="1837" y="1149"/>
                  </a:lnTo>
                  <a:lnTo>
                    <a:pt x="3628" y="1149"/>
                  </a:lnTo>
                  <a:lnTo>
                    <a:pt x="3563" y="1144"/>
                  </a:lnTo>
                  <a:lnTo>
                    <a:pt x="3503" y="1137"/>
                  </a:lnTo>
                  <a:lnTo>
                    <a:pt x="3446" y="1128"/>
                  </a:lnTo>
                  <a:lnTo>
                    <a:pt x="3395" y="1115"/>
                  </a:lnTo>
                  <a:lnTo>
                    <a:pt x="3349" y="1100"/>
                  </a:lnTo>
                  <a:lnTo>
                    <a:pt x="3306" y="1081"/>
                  </a:lnTo>
                  <a:lnTo>
                    <a:pt x="3266" y="1062"/>
                  </a:lnTo>
                  <a:lnTo>
                    <a:pt x="3231" y="1039"/>
                  </a:lnTo>
                  <a:lnTo>
                    <a:pt x="3199" y="1014"/>
                  </a:lnTo>
                  <a:lnTo>
                    <a:pt x="3172" y="986"/>
                  </a:lnTo>
                  <a:lnTo>
                    <a:pt x="3146" y="958"/>
                  </a:lnTo>
                  <a:lnTo>
                    <a:pt x="3124" y="925"/>
                  </a:lnTo>
                  <a:lnTo>
                    <a:pt x="3104" y="892"/>
                  </a:lnTo>
                  <a:lnTo>
                    <a:pt x="3088" y="857"/>
                  </a:lnTo>
                  <a:lnTo>
                    <a:pt x="3074" y="820"/>
                  </a:lnTo>
                  <a:lnTo>
                    <a:pt x="3063" y="780"/>
                  </a:lnTo>
                  <a:lnTo>
                    <a:pt x="3053" y="740"/>
                  </a:lnTo>
                  <a:lnTo>
                    <a:pt x="3045" y="698"/>
                  </a:lnTo>
                  <a:lnTo>
                    <a:pt x="3040" y="654"/>
                  </a:lnTo>
                  <a:lnTo>
                    <a:pt x="3035" y="610"/>
                  </a:lnTo>
                  <a:lnTo>
                    <a:pt x="3031" y="564"/>
                  </a:lnTo>
                  <a:lnTo>
                    <a:pt x="3030" y="516"/>
                  </a:lnTo>
                  <a:lnTo>
                    <a:pt x="3029" y="468"/>
                  </a:lnTo>
                  <a:lnTo>
                    <a:pt x="3029" y="419"/>
                  </a:lnTo>
                  <a:lnTo>
                    <a:pt x="3030" y="317"/>
                  </a:lnTo>
                  <a:lnTo>
                    <a:pt x="3034" y="214"/>
                  </a:lnTo>
                  <a:lnTo>
                    <a:pt x="3036" y="108"/>
                  </a:lnTo>
                  <a:lnTo>
                    <a:pt x="303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77000">
                  <a:schemeClr val="bg1">
                    <a:lumMod val="85000"/>
                  </a:schemeClr>
                </a:gs>
                <a:gs pos="37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BADD212-C9EC-4549-BFBC-540585A96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103" y="5908428"/>
              <a:ext cx="1190442" cy="33717"/>
            </a:xfrm>
            <a:custGeom>
              <a:avLst/>
              <a:gdLst>
                <a:gd name="T0" fmla="*/ 53 w 3673"/>
                <a:gd name="T1" fmla="*/ 0 h 105"/>
                <a:gd name="T2" fmla="*/ 3621 w 3673"/>
                <a:gd name="T3" fmla="*/ 0 h 105"/>
                <a:gd name="T4" fmla="*/ 3631 w 3673"/>
                <a:gd name="T5" fmla="*/ 2 h 105"/>
                <a:gd name="T6" fmla="*/ 3640 w 3673"/>
                <a:gd name="T7" fmla="*/ 5 h 105"/>
                <a:gd name="T8" fmla="*/ 3650 w 3673"/>
                <a:gd name="T9" fmla="*/ 10 h 105"/>
                <a:gd name="T10" fmla="*/ 3658 w 3673"/>
                <a:gd name="T11" fmla="*/ 15 h 105"/>
                <a:gd name="T12" fmla="*/ 3664 w 3673"/>
                <a:gd name="T13" fmla="*/ 24 h 105"/>
                <a:gd name="T14" fmla="*/ 3668 w 3673"/>
                <a:gd name="T15" fmla="*/ 33 h 105"/>
                <a:gd name="T16" fmla="*/ 3672 w 3673"/>
                <a:gd name="T17" fmla="*/ 42 h 105"/>
                <a:gd name="T18" fmla="*/ 3673 w 3673"/>
                <a:gd name="T19" fmla="*/ 53 h 105"/>
                <a:gd name="T20" fmla="*/ 3673 w 3673"/>
                <a:gd name="T21" fmla="*/ 53 h 105"/>
                <a:gd name="T22" fmla="*/ 3672 w 3673"/>
                <a:gd name="T23" fmla="*/ 63 h 105"/>
                <a:gd name="T24" fmla="*/ 3668 w 3673"/>
                <a:gd name="T25" fmla="*/ 73 h 105"/>
                <a:gd name="T26" fmla="*/ 3664 w 3673"/>
                <a:gd name="T27" fmla="*/ 81 h 105"/>
                <a:gd name="T28" fmla="*/ 3658 w 3673"/>
                <a:gd name="T29" fmla="*/ 90 h 105"/>
                <a:gd name="T30" fmla="*/ 3650 w 3673"/>
                <a:gd name="T31" fmla="*/ 95 h 105"/>
                <a:gd name="T32" fmla="*/ 3640 w 3673"/>
                <a:gd name="T33" fmla="*/ 100 h 105"/>
                <a:gd name="T34" fmla="*/ 3631 w 3673"/>
                <a:gd name="T35" fmla="*/ 103 h 105"/>
                <a:gd name="T36" fmla="*/ 3621 w 3673"/>
                <a:gd name="T37" fmla="*/ 105 h 105"/>
                <a:gd name="T38" fmla="*/ 53 w 3673"/>
                <a:gd name="T39" fmla="*/ 105 h 105"/>
                <a:gd name="T40" fmla="*/ 42 w 3673"/>
                <a:gd name="T41" fmla="*/ 103 h 105"/>
                <a:gd name="T42" fmla="*/ 32 w 3673"/>
                <a:gd name="T43" fmla="*/ 100 h 105"/>
                <a:gd name="T44" fmla="*/ 24 w 3673"/>
                <a:gd name="T45" fmla="*/ 95 h 105"/>
                <a:gd name="T46" fmla="*/ 16 w 3673"/>
                <a:gd name="T47" fmla="*/ 90 h 105"/>
                <a:gd name="T48" fmla="*/ 9 w 3673"/>
                <a:gd name="T49" fmla="*/ 81 h 105"/>
                <a:gd name="T50" fmla="*/ 4 w 3673"/>
                <a:gd name="T51" fmla="*/ 73 h 105"/>
                <a:gd name="T52" fmla="*/ 2 w 3673"/>
                <a:gd name="T53" fmla="*/ 63 h 105"/>
                <a:gd name="T54" fmla="*/ 0 w 3673"/>
                <a:gd name="T55" fmla="*/ 53 h 105"/>
                <a:gd name="T56" fmla="*/ 0 w 3673"/>
                <a:gd name="T57" fmla="*/ 53 h 105"/>
                <a:gd name="T58" fmla="*/ 2 w 3673"/>
                <a:gd name="T59" fmla="*/ 42 h 105"/>
                <a:gd name="T60" fmla="*/ 4 w 3673"/>
                <a:gd name="T61" fmla="*/ 33 h 105"/>
                <a:gd name="T62" fmla="*/ 9 w 3673"/>
                <a:gd name="T63" fmla="*/ 24 h 105"/>
                <a:gd name="T64" fmla="*/ 16 w 3673"/>
                <a:gd name="T65" fmla="*/ 15 h 105"/>
                <a:gd name="T66" fmla="*/ 24 w 3673"/>
                <a:gd name="T67" fmla="*/ 10 h 105"/>
                <a:gd name="T68" fmla="*/ 32 w 3673"/>
                <a:gd name="T69" fmla="*/ 5 h 105"/>
                <a:gd name="T70" fmla="*/ 42 w 3673"/>
                <a:gd name="T71" fmla="*/ 2 h 105"/>
                <a:gd name="T72" fmla="*/ 53 w 3673"/>
                <a:gd name="T7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73" h="105">
                  <a:moveTo>
                    <a:pt x="53" y="0"/>
                  </a:moveTo>
                  <a:lnTo>
                    <a:pt x="3621" y="0"/>
                  </a:lnTo>
                  <a:lnTo>
                    <a:pt x="3631" y="2"/>
                  </a:lnTo>
                  <a:lnTo>
                    <a:pt x="3640" y="5"/>
                  </a:lnTo>
                  <a:lnTo>
                    <a:pt x="3650" y="10"/>
                  </a:lnTo>
                  <a:lnTo>
                    <a:pt x="3658" y="15"/>
                  </a:lnTo>
                  <a:lnTo>
                    <a:pt x="3664" y="24"/>
                  </a:lnTo>
                  <a:lnTo>
                    <a:pt x="3668" y="33"/>
                  </a:lnTo>
                  <a:lnTo>
                    <a:pt x="3672" y="42"/>
                  </a:lnTo>
                  <a:lnTo>
                    <a:pt x="3673" y="53"/>
                  </a:lnTo>
                  <a:lnTo>
                    <a:pt x="3673" y="53"/>
                  </a:lnTo>
                  <a:lnTo>
                    <a:pt x="3672" y="63"/>
                  </a:lnTo>
                  <a:lnTo>
                    <a:pt x="3668" y="73"/>
                  </a:lnTo>
                  <a:lnTo>
                    <a:pt x="3664" y="81"/>
                  </a:lnTo>
                  <a:lnTo>
                    <a:pt x="3658" y="90"/>
                  </a:lnTo>
                  <a:lnTo>
                    <a:pt x="3650" y="95"/>
                  </a:lnTo>
                  <a:lnTo>
                    <a:pt x="3640" y="100"/>
                  </a:lnTo>
                  <a:lnTo>
                    <a:pt x="3631" y="103"/>
                  </a:lnTo>
                  <a:lnTo>
                    <a:pt x="3621" y="105"/>
                  </a:lnTo>
                  <a:lnTo>
                    <a:pt x="53" y="105"/>
                  </a:lnTo>
                  <a:lnTo>
                    <a:pt x="42" y="103"/>
                  </a:lnTo>
                  <a:lnTo>
                    <a:pt x="32" y="100"/>
                  </a:lnTo>
                  <a:lnTo>
                    <a:pt x="24" y="95"/>
                  </a:lnTo>
                  <a:lnTo>
                    <a:pt x="16" y="90"/>
                  </a:lnTo>
                  <a:lnTo>
                    <a:pt x="9" y="81"/>
                  </a:lnTo>
                  <a:lnTo>
                    <a:pt x="4" y="73"/>
                  </a:lnTo>
                  <a:lnTo>
                    <a:pt x="2" y="6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2" y="42"/>
                  </a:lnTo>
                  <a:lnTo>
                    <a:pt x="4" y="33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24" y="10"/>
                  </a:lnTo>
                  <a:lnTo>
                    <a:pt x="32" y="5"/>
                  </a:lnTo>
                  <a:lnTo>
                    <a:pt x="42" y="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65000"/>
                  </a:schemeClr>
                </a:gs>
                <a:gs pos="4400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D791EF4-39E0-4615-B2DA-2533EE298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397742"/>
            </a:xfrm>
            <a:custGeom>
              <a:avLst/>
              <a:gdLst>
                <a:gd name="T0" fmla="*/ 10459 w 10666"/>
                <a:gd name="T1" fmla="*/ 0 h 7397"/>
                <a:gd name="T2" fmla="*/ 10500 w 10666"/>
                <a:gd name="T3" fmla="*/ 5 h 7397"/>
                <a:gd name="T4" fmla="*/ 10539 w 10666"/>
                <a:gd name="T5" fmla="*/ 16 h 7397"/>
                <a:gd name="T6" fmla="*/ 10575 w 10666"/>
                <a:gd name="T7" fmla="*/ 36 h 7397"/>
                <a:gd name="T8" fmla="*/ 10605 w 10666"/>
                <a:gd name="T9" fmla="*/ 61 h 7397"/>
                <a:gd name="T10" fmla="*/ 10630 w 10666"/>
                <a:gd name="T11" fmla="*/ 91 h 7397"/>
                <a:gd name="T12" fmla="*/ 10650 w 10666"/>
                <a:gd name="T13" fmla="*/ 127 h 7397"/>
                <a:gd name="T14" fmla="*/ 10661 w 10666"/>
                <a:gd name="T15" fmla="*/ 166 h 7397"/>
                <a:gd name="T16" fmla="*/ 10666 w 10666"/>
                <a:gd name="T17" fmla="*/ 207 h 7397"/>
                <a:gd name="T18" fmla="*/ 10665 w 10666"/>
                <a:gd name="T19" fmla="*/ 7211 h 7397"/>
                <a:gd name="T20" fmla="*/ 10657 w 10666"/>
                <a:gd name="T21" fmla="*/ 7251 h 7397"/>
                <a:gd name="T22" fmla="*/ 10641 w 10666"/>
                <a:gd name="T23" fmla="*/ 7288 h 7397"/>
                <a:gd name="T24" fmla="*/ 10619 w 10666"/>
                <a:gd name="T25" fmla="*/ 7321 h 7397"/>
                <a:gd name="T26" fmla="*/ 10591 w 10666"/>
                <a:gd name="T27" fmla="*/ 7350 h 7397"/>
                <a:gd name="T28" fmla="*/ 10557 w 10666"/>
                <a:gd name="T29" fmla="*/ 7372 h 7397"/>
                <a:gd name="T30" fmla="*/ 10520 w 10666"/>
                <a:gd name="T31" fmla="*/ 7388 h 7397"/>
                <a:gd name="T32" fmla="*/ 10480 w 10666"/>
                <a:gd name="T33" fmla="*/ 7396 h 7397"/>
                <a:gd name="T34" fmla="*/ 207 w 10666"/>
                <a:gd name="T35" fmla="*/ 7397 h 7397"/>
                <a:gd name="T36" fmla="*/ 165 w 10666"/>
                <a:gd name="T37" fmla="*/ 7393 h 7397"/>
                <a:gd name="T38" fmla="*/ 126 w 10666"/>
                <a:gd name="T39" fmla="*/ 7381 h 7397"/>
                <a:gd name="T40" fmla="*/ 91 w 10666"/>
                <a:gd name="T41" fmla="*/ 7361 h 7397"/>
                <a:gd name="T42" fmla="*/ 60 w 10666"/>
                <a:gd name="T43" fmla="*/ 7336 h 7397"/>
                <a:gd name="T44" fmla="*/ 34 w 10666"/>
                <a:gd name="T45" fmla="*/ 7306 h 7397"/>
                <a:gd name="T46" fmla="*/ 16 w 10666"/>
                <a:gd name="T47" fmla="*/ 7270 h 7397"/>
                <a:gd name="T48" fmla="*/ 3 w 10666"/>
                <a:gd name="T49" fmla="*/ 7232 h 7397"/>
                <a:gd name="T50" fmla="*/ 0 w 10666"/>
                <a:gd name="T51" fmla="*/ 7190 h 7397"/>
                <a:gd name="T52" fmla="*/ 1 w 10666"/>
                <a:gd name="T53" fmla="*/ 186 h 7397"/>
                <a:gd name="T54" fmla="*/ 9 w 10666"/>
                <a:gd name="T55" fmla="*/ 146 h 7397"/>
                <a:gd name="T56" fmla="*/ 24 w 10666"/>
                <a:gd name="T57" fmla="*/ 109 h 7397"/>
                <a:gd name="T58" fmla="*/ 47 w 10666"/>
                <a:gd name="T59" fmla="*/ 75 h 7397"/>
                <a:gd name="T60" fmla="*/ 75 w 10666"/>
                <a:gd name="T61" fmla="*/ 47 h 7397"/>
                <a:gd name="T62" fmla="*/ 108 w 10666"/>
                <a:gd name="T63" fmla="*/ 25 h 7397"/>
                <a:gd name="T64" fmla="*/ 146 w 10666"/>
                <a:gd name="T65" fmla="*/ 9 h 7397"/>
                <a:gd name="T66" fmla="*/ 186 w 10666"/>
                <a:gd name="T67" fmla="*/ 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666" h="7397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7190"/>
                  </a:lnTo>
                  <a:lnTo>
                    <a:pt x="10665" y="7211"/>
                  </a:lnTo>
                  <a:lnTo>
                    <a:pt x="10661" y="7232"/>
                  </a:lnTo>
                  <a:lnTo>
                    <a:pt x="10657" y="7251"/>
                  </a:lnTo>
                  <a:lnTo>
                    <a:pt x="10650" y="7270"/>
                  </a:lnTo>
                  <a:lnTo>
                    <a:pt x="10641" y="7288"/>
                  </a:lnTo>
                  <a:lnTo>
                    <a:pt x="10630" y="7306"/>
                  </a:lnTo>
                  <a:lnTo>
                    <a:pt x="10619" y="7321"/>
                  </a:lnTo>
                  <a:lnTo>
                    <a:pt x="10605" y="7336"/>
                  </a:lnTo>
                  <a:lnTo>
                    <a:pt x="10591" y="7350"/>
                  </a:lnTo>
                  <a:lnTo>
                    <a:pt x="10575" y="7361"/>
                  </a:lnTo>
                  <a:lnTo>
                    <a:pt x="10557" y="7372"/>
                  </a:lnTo>
                  <a:lnTo>
                    <a:pt x="10539" y="7381"/>
                  </a:lnTo>
                  <a:lnTo>
                    <a:pt x="10520" y="7388"/>
                  </a:lnTo>
                  <a:lnTo>
                    <a:pt x="10500" y="7393"/>
                  </a:lnTo>
                  <a:lnTo>
                    <a:pt x="10480" y="7396"/>
                  </a:lnTo>
                  <a:lnTo>
                    <a:pt x="10459" y="7397"/>
                  </a:lnTo>
                  <a:lnTo>
                    <a:pt x="207" y="7397"/>
                  </a:lnTo>
                  <a:lnTo>
                    <a:pt x="186" y="7396"/>
                  </a:lnTo>
                  <a:lnTo>
                    <a:pt x="165" y="7393"/>
                  </a:lnTo>
                  <a:lnTo>
                    <a:pt x="146" y="7388"/>
                  </a:lnTo>
                  <a:lnTo>
                    <a:pt x="126" y="7381"/>
                  </a:lnTo>
                  <a:lnTo>
                    <a:pt x="108" y="7372"/>
                  </a:lnTo>
                  <a:lnTo>
                    <a:pt x="91" y="7361"/>
                  </a:lnTo>
                  <a:lnTo>
                    <a:pt x="75" y="7350"/>
                  </a:lnTo>
                  <a:lnTo>
                    <a:pt x="60" y="7336"/>
                  </a:lnTo>
                  <a:lnTo>
                    <a:pt x="47" y="7321"/>
                  </a:lnTo>
                  <a:lnTo>
                    <a:pt x="34" y="7306"/>
                  </a:lnTo>
                  <a:lnTo>
                    <a:pt x="24" y="7288"/>
                  </a:lnTo>
                  <a:lnTo>
                    <a:pt x="16" y="7270"/>
                  </a:lnTo>
                  <a:lnTo>
                    <a:pt x="9" y="7251"/>
                  </a:lnTo>
                  <a:lnTo>
                    <a:pt x="3" y="7232"/>
                  </a:lnTo>
                  <a:lnTo>
                    <a:pt x="1" y="7211"/>
                  </a:lnTo>
                  <a:lnTo>
                    <a:pt x="0" y="7190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tint val="66000"/>
                    <a:satMod val="160000"/>
                  </a:schemeClr>
                </a:gs>
                <a:gs pos="50000">
                  <a:schemeClr val="bg1">
                    <a:lumMod val="75000"/>
                    <a:tint val="44500"/>
                    <a:satMod val="160000"/>
                  </a:schemeClr>
                </a:gs>
                <a:gs pos="100000">
                  <a:schemeClr val="bg1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A2C0B88-74DA-45C0-BA2B-E2D1881F6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086515"/>
            </a:xfrm>
            <a:custGeom>
              <a:avLst/>
              <a:gdLst>
                <a:gd name="T0" fmla="*/ 207 w 10666"/>
                <a:gd name="T1" fmla="*/ 0 h 6436"/>
                <a:gd name="T2" fmla="*/ 10459 w 10666"/>
                <a:gd name="T3" fmla="*/ 0 h 6436"/>
                <a:gd name="T4" fmla="*/ 10480 w 10666"/>
                <a:gd name="T5" fmla="*/ 1 h 6436"/>
                <a:gd name="T6" fmla="*/ 10500 w 10666"/>
                <a:gd name="T7" fmla="*/ 5 h 6436"/>
                <a:gd name="T8" fmla="*/ 10520 w 10666"/>
                <a:gd name="T9" fmla="*/ 9 h 6436"/>
                <a:gd name="T10" fmla="*/ 10539 w 10666"/>
                <a:gd name="T11" fmla="*/ 16 h 6436"/>
                <a:gd name="T12" fmla="*/ 10557 w 10666"/>
                <a:gd name="T13" fmla="*/ 25 h 6436"/>
                <a:gd name="T14" fmla="*/ 10575 w 10666"/>
                <a:gd name="T15" fmla="*/ 36 h 6436"/>
                <a:gd name="T16" fmla="*/ 10591 w 10666"/>
                <a:gd name="T17" fmla="*/ 47 h 6436"/>
                <a:gd name="T18" fmla="*/ 10605 w 10666"/>
                <a:gd name="T19" fmla="*/ 61 h 6436"/>
                <a:gd name="T20" fmla="*/ 10619 w 10666"/>
                <a:gd name="T21" fmla="*/ 75 h 6436"/>
                <a:gd name="T22" fmla="*/ 10630 w 10666"/>
                <a:gd name="T23" fmla="*/ 91 h 6436"/>
                <a:gd name="T24" fmla="*/ 10641 w 10666"/>
                <a:gd name="T25" fmla="*/ 109 h 6436"/>
                <a:gd name="T26" fmla="*/ 10650 w 10666"/>
                <a:gd name="T27" fmla="*/ 127 h 6436"/>
                <a:gd name="T28" fmla="*/ 10657 w 10666"/>
                <a:gd name="T29" fmla="*/ 146 h 6436"/>
                <a:gd name="T30" fmla="*/ 10661 w 10666"/>
                <a:gd name="T31" fmla="*/ 166 h 6436"/>
                <a:gd name="T32" fmla="*/ 10665 w 10666"/>
                <a:gd name="T33" fmla="*/ 186 h 6436"/>
                <a:gd name="T34" fmla="*/ 10666 w 10666"/>
                <a:gd name="T35" fmla="*/ 207 h 6436"/>
                <a:gd name="T36" fmla="*/ 10666 w 10666"/>
                <a:gd name="T37" fmla="*/ 6436 h 6436"/>
                <a:gd name="T38" fmla="*/ 0 w 10666"/>
                <a:gd name="T39" fmla="*/ 6436 h 6436"/>
                <a:gd name="T40" fmla="*/ 0 w 10666"/>
                <a:gd name="T41" fmla="*/ 207 h 6436"/>
                <a:gd name="T42" fmla="*/ 1 w 10666"/>
                <a:gd name="T43" fmla="*/ 186 h 6436"/>
                <a:gd name="T44" fmla="*/ 3 w 10666"/>
                <a:gd name="T45" fmla="*/ 166 h 6436"/>
                <a:gd name="T46" fmla="*/ 9 w 10666"/>
                <a:gd name="T47" fmla="*/ 146 h 6436"/>
                <a:gd name="T48" fmla="*/ 16 w 10666"/>
                <a:gd name="T49" fmla="*/ 127 h 6436"/>
                <a:gd name="T50" fmla="*/ 24 w 10666"/>
                <a:gd name="T51" fmla="*/ 109 h 6436"/>
                <a:gd name="T52" fmla="*/ 34 w 10666"/>
                <a:gd name="T53" fmla="*/ 91 h 6436"/>
                <a:gd name="T54" fmla="*/ 47 w 10666"/>
                <a:gd name="T55" fmla="*/ 75 h 6436"/>
                <a:gd name="T56" fmla="*/ 60 w 10666"/>
                <a:gd name="T57" fmla="*/ 61 h 6436"/>
                <a:gd name="T58" fmla="*/ 75 w 10666"/>
                <a:gd name="T59" fmla="*/ 47 h 6436"/>
                <a:gd name="T60" fmla="*/ 91 w 10666"/>
                <a:gd name="T61" fmla="*/ 36 h 6436"/>
                <a:gd name="T62" fmla="*/ 108 w 10666"/>
                <a:gd name="T63" fmla="*/ 25 h 6436"/>
                <a:gd name="T64" fmla="*/ 126 w 10666"/>
                <a:gd name="T65" fmla="*/ 16 h 6436"/>
                <a:gd name="T66" fmla="*/ 146 w 10666"/>
                <a:gd name="T67" fmla="*/ 9 h 6436"/>
                <a:gd name="T68" fmla="*/ 165 w 10666"/>
                <a:gd name="T69" fmla="*/ 5 h 6436"/>
                <a:gd name="T70" fmla="*/ 186 w 10666"/>
                <a:gd name="T71" fmla="*/ 1 h 6436"/>
                <a:gd name="T72" fmla="*/ 207 w 10666"/>
                <a:gd name="T73" fmla="*/ 0 h 6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666" h="6436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6436"/>
                  </a:lnTo>
                  <a:lnTo>
                    <a:pt x="0" y="6436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9A22C5B2-38A3-42BA-A2A5-9C226BBCFF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18167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DCBA333A-EC40-4F75-8BEA-578C20AC3B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337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D9EE697-72E5-4550-BEC8-BBC473AAE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5333" y="5052556"/>
              <a:ext cx="1531494" cy="54465"/>
            </a:xfrm>
            <a:custGeom>
              <a:avLst/>
              <a:gdLst>
                <a:gd name="T0" fmla="*/ 112 w 4724"/>
                <a:gd name="T1" fmla="*/ 0 h 169"/>
                <a:gd name="T2" fmla="*/ 4569 w 4724"/>
                <a:gd name="T3" fmla="*/ 0 h 169"/>
                <a:gd name="T4" fmla="*/ 4724 w 4724"/>
                <a:gd name="T5" fmla="*/ 169 h 169"/>
                <a:gd name="T6" fmla="*/ 0 w 4724"/>
                <a:gd name="T7" fmla="*/ 169 h 169"/>
                <a:gd name="T8" fmla="*/ 112 w 4724"/>
                <a:gd name="T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4" h="169">
                  <a:moveTo>
                    <a:pt x="112" y="0"/>
                  </a:moveTo>
                  <a:lnTo>
                    <a:pt x="4569" y="0"/>
                  </a:lnTo>
                  <a:lnTo>
                    <a:pt x="4724" y="169"/>
                  </a:lnTo>
                  <a:lnTo>
                    <a:pt x="0" y="16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BDB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BB6FC8DA-FF34-4385-94AD-1D87B3EE0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9259" y="3155370"/>
              <a:ext cx="1901074" cy="2045019"/>
            </a:xfrm>
            <a:custGeom>
              <a:avLst/>
              <a:gdLst>
                <a:gd name="T0" fmla="*/ 3815 w 5865"/>
                <a:gd name="T1" fmla="*/ 0 h 6311"/>
                <a:gd name="T2" fmla="*/ 5660 w 5865"/>
                <a:gd name="T3" fmla="*/ 0 h 6311"/>
                <a:gd name="T4" fmla="*/ 5681 w 5865"/>
                <a:gd name="T5" fmla="*/ 1 h 6311"/>
                <a:gd name="T6" fmla="*/ 5702 w 5865"/>
                <a:gd name="T7" fmla="*/ 4 h 6311"/>
                <a:gd name="T8" fmla="*/ 5721 w 5865"/>
                <a:gd name="T9" fmla="*/ 9 h 6311"/>
                <a:gd name="T10" fmla="*/ 5740 w 5865"/>
                <a:gd name="T11" fmla="*/ 16 h 6311"/>
                <a:gd name="T12" fmla="*/ 5758 w 5865"/>
                <a:gd name="T13" fmla="*/ 24 h 6311"/>
                <a:gd name="T14" fmla="*/ 5775 w 5865"/>
                <a:gd name="T15" fmla="*/ 34 h 6311"/>
                <a:gd name="T16" fmla="*/ 5791 w 5865"/>
                <a:gd name="T17" fmla="*/ 46 h 6311"/>
                <a:gd name="T18" fmla="*/ 5805 w 5865"/>
                <a:gd name="T19" fmla="*/ 60 h 6311"/>
                <a:gd name="T20" fmla="*/ 5819 w 5865"/>
                <a:gd name="T21" fmla="*/ 74 h 6311"/>
                <a:gd name="T22" fmla="*/ 5830 w 5865"/>
                <a:gd name="T23" fmla="*/ 90 h 6311"/>
                <a:gd name="T24" fmla="*/ 5841 w 5865"/>
                <a:gd name="T25" fmla="*/ 106 h 6311"/>
                <a:gd name="T26" fmla="*/ 5849 w 5865"/>
                <a:gd name="T27" fmla="*/ 125 h 6311"/>
                <a:gd name="T28" fmla="*/ 5856 w 5865"/>
                <a:gd name="T29" fmla="*/ 143 h 6311"/>
                <a:gd name="T30" fmla="*/ 5861 w 5865"/>
                <a:gd name="T31" fmla="*/ 163 h 6311"/>
                <a:gd name="T32" fmla="*/ 5864 w 5865"/>
                <a:gd name="T33" fmla="*/ 182 h 6311"/>
                <a:gd name="T34" fmla="*/ 5865 w 5865"/>
                <a:gd name="T35" fmla="*/ 203 h 6311"/>
                <a:gd name="T36" fmla="*/ 5865 w 5865"/>
                <a:gd name="T37" fmla="*/ 6311 h 6311"/>
                <a:gd name="T38" fmla="*/ 0 w 5865"/>
                <a:gd name="T39" fmla="*/ 6311 h 6311"/>
                <a:gd name="T40" fmla="*/ 3815 w 5865"/>
                <a:gd name="T41" fmla="*/ 0 h 6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65" h="6311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36000"/>
                  </a:schemeClr>
                </a:gs>
                <a:gs pos="50000">
                  <a:schemeClr val="bg1">
                    <a:alpha val="1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6F4CA26-D2F0-4BB4-90D9-BDD68DA84DE4}"/>
              </a:ext>
            </a:extLst>
          </p:cNvPr>
          <p:cNvSpPr/>
          <p:nvPr/>
        </p:nvSpPr>
        <p:spPr>
          <a:xfrm>
            <a:off x="0" y="4664061"/>
            <a:ext cx="747365" cy="1640222"/>
          </a:xfrm>
          <a:custGeom>
            <a:avLst/>
            <a:gdLst>
              <a:gd name="connsiteX0" fmla="*/ 0 w 747365"/>
              <a:gd name="connsiteY0" fmla="*/ 0 h 1640222"/>
              <a:gd name="connsiteX1" fmla="*/ 695927 w 747365"/>
              <a:gd name="connsiteY1" fmla="*/ 695927 h 1640222"/>
              <a:gd name="connsiteX2" fmla="*/ 695927 w 747365"/>
              <a:gd name="connsiteY2" fmla="*/ 944295 h 1640222"/>
              <a:gd name="connsiteX3" fmla="*/ 0 w 747365"/>
              <a:gd name="connsiteY3" fmla="*/ 1640222 h 1640222"/>
              <a:gd name="connsiteX4" fmla="*/ 0 w 747365"/>
              <a:gd name="connsiteY4" fmla="*/ 0 h 1640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365" h="1640222">
                <a:moveTo>
                  <a:pt x="0" y="0"/>
                </a:moveTo>
                <a:lnTo>
                  <a:pt x="695927" y="695927"/>
                </a:lnTo>
                <a:cubicBezTo>
                  <a:pt x="764512" y="764512"/>
                  <a:pt x="764512" y="875710"/>
                  <a:pt x="695927" y="944295"/>
                </a:cubicBezTo>
                <a:lnTo>
                  <a:pt x="0" y="1640222"/>
                </a:lnTo>
                <a:lnTo>
                  <a:pt x="0" y="0"/>
                </a:ln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E0E6A19C-03DA-4F0D-B514-3028A3288E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7005754"/>
              </p:ext>
            </p:extLst>
          </p:nvPr>
        </p:nvGraphicFramePr>
        <p:xfrm>
          <a:off x="5918911" y="1768455"/>
          <a:ext cx="5309321" cy="3002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71080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028DF50-8769-C1BE-B916-34A0B4A01483}"/>
              </a:ext>
            </a:extLst>
          </p:cNvPr>
          <p:cNvSpPr/>
          <p:nvPr/>
        </p:nvSpPr>
        <p:spPr>
          <a:xfrm>
            <a:off x="5127563" y="5191061"/>
            <a:ext cx="6101297" cy="711023"/>
          </a:xfrm>
          <a:prstGeom prst="roundRect">
            <a:avLst>
              <a:gd name="adj" fmla="val 5000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Peak</a:t>
            </a:r>
            <a:r>
              <a:rPr lang="en-US" dirty="0"/>
              <a:t> </a:t>
            </a:r>
            <a:r>
              <a:rPr lang="en-US" sz="1400" b="1" dirty="0">
                <a:solidFill>
                  <a:schemeClr val="bg2"/>
                </a:solidFill>
              </a:rPr>
              <a:t>Current in August is</a:t>
            </a:r>
            <a:r>
              <a:rPr lang="en-US" dirty="0"/>
              <a:t> </a:t>
            </a:r>
            <a:r>
              <a:rPr lang="en-US" sz="1400" b="1" dirty="0">
                <a:solidFill>
                  <a:schemeClr val="bg2"/>
                </a:solidFill>
              </a:rPr>
              <a:t>445.82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81D706E-E15A-45F0-9055-C455145F0A7C}"/>
              </a:ext>
            </a:extLst>
          </p:cNvPr>
          <p:cNvSpPr/>
          <p:nvPr/>
        </p:nvSpPr>
        <p:spPr>
          <a:xfrm>
            <a:off x="4990630" y="2989168"/>
            <a:ext cx="6101297" cy="711023"/>
          </a:xfrm>
          <a:prstGeom prst="roundRect">
            <a:avLst>
              <a:gd name="adj" fmla="val 5000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116FB6B7-1CB4-4813-99A3-137C82BE19D1}"/>
              </a:ext>
            </a:extLst>
          </p:cNvPr>
          <p:cNvSpPr/>
          <p:nvPr/>
        </p:nvSpPr>
        <p:spPr>
          <a:xfrm>
            <a:off x="5127563" y="4110506"/>
            <a:ext cx="6101297" cy="711023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C50DE9D8-FD82-4684-9ED8-826B4EC01B44}"/>
              </a:ext>
            </a:extLst>
          </p:cNvPr>
          <p:cNvSpPr/>
          <p:nvPr/>
        </p:nvSpPr>
        <p:spPr>
          <a:xfrm>
            <a:off x="4942738" y="1687232"/>
            <a:ext cx="6101297" cy="711023"/>
          </a:xfrm>
          <a:prstGeom prst="roundRect">
            <a:avLst>
              <a:gd name="adj" fmla="val 50000"/>
            </a:avLst>
          </a:prstGeom>
          <a:solidFill>
            <a:srgbClr val="CE2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D0B643-7A91-4DF8-A7B1-B57A95B3E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ctr"/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  <a:ea typeface="+mn-ea"/>
                <a:cs typeface="+mn-cs"/>
              </a:rPr>
              <a:t>Current demand</a:t>
            </a:r>
            <a:endParaRPr lang="en-AE" sz="3600" b="1" dirty="0">
              <a:solidFill>
                <a:schemeClr val="accent2">
                  <a:lumMod val="75000"/>
                </a:schemeClr>
              </a:solidFill>
              <a:latin typeface="Algerian" panose="04020705040A02060702" pitchFamily="82" charset="0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39A793-F356-45AC-A556-47A0CCFA4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76851-FE21-4646-98F0-F5FC65E0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8D74CDE-9215-466C-A65F-88C6021F08D5}"/>
              </a:ext>
            </a:extLst>
          </p:cNvPr>
          <p:cNvSpPr/>
          <p:nvPr/>
        </p:nvSpPr>
        <p:spPr>
          <a:xfrm rot="16200000" flipH="1">
            <a:off x="3031392" y="3398122"/>
            <a:ext cx="4635087" cy="8068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52400" dist="254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8217AA4-5B01-4C74-81C0-F0B9128B6845}"/>
              </a:ext>
            </a:extLst>
          </p:cNvPr>
          <p:cNvSpPr/>
          <p:nvPr/>
        </p:nvSpPr>
        <p:spPr>
          <a:xfrm rot="16200000" flipH="1">
            <a:off x="2922074" y="3504665"/>
            <a:ext cx="4848183" cy="80685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7800" dist="50800" dir="10800000" algn="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B630BF0-C64E-4E93-A9CA-5E2A05DEE2A2}"/>
              </a:ext>
            </a:extLst>
          </p:cNvPr>
          <p:cNvSpPr/>
          <p:nvPr/>
        </p:nvSpPr>
        <p:spPr>
          <a:xfrm rot="16200000" flipH="1">
            <a:off x="2726896" y="3375328"/>
            <a:ext cx="4982544" cy="1068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1A4FE373-17BB-493F-A361-B12440813A1F}"/>
              </a:ext>
            </a:extLst>
          </p:cNvPr>
          <p:cNvSpPr/>
          <p:nvPr/>
        </p:nvSpPr>
        <p:spPr>
          <a:xfrm>
            <a:off x="10374600" y="1755645"/>
            <a:ext cx="572112" cy="5721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TextBox 47">
            <a:extLst>
              <a:ext uri="{FF2B5EF4-FFF2-40B4-BE49-F238E27FC236}">
                <a16:creationId xmlns:a16="http://schemas.microsoft.com/office/drawing/2014/main" id="{939B7CC5-439E-403C-9383-8988F3AAD7AF}"/>
              </a:ext>
            </a:extLst>
          </p:cNvPr>
          <p:cNvSpPr txBox="1"/>
          <p:nvPr/>
        </p:nvSpPr>
        <p:spPr>
          <a:xfrm>
            <a:off x="5896742" y="3137746"/>
            <a:ext cx="3989558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>
                <a:solidFill>
                  <a:schemeClr val="bg2"/>
                </a:solidFill>
              </a:rPr>
              <a:t>Maximum Current consumption is on August 10</a:t>
            </a:r>
            <a:r>
              <a:rPr lang="en-US" sz="1400" b="1" baseline="30000" dirty="0">
                <a:solidFill>
                  <a:schemeClr val="bg2"/>
                </a:solidFill>
              </a:rPr>
              <a:t>th</a:t>
            </a:r>
            <a:r>
              <a:rPr lang="en-US" sz="1400" b="1" dirty="0">
                <a:solidFill>
                  <a:schemeClr val="bg2"/>
                </a:solidFill>
              </a:rPr>
              <a:t> Saturday compare to other months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05ECD4C0-D89D-49E9-AC09-4F34CDD54EDB}"/>
              </a:ext>
            </a:extLst>
          </p:cNvPr>
          <p:cNvSpPr/>
          <p:nvPr/>
        </p:nvSpPr>
        <p:spPr>
          <a:xfrm>
            <a:off x="10374600" y="2945726"/>
            <a:ext cx="572112" cy="5721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47">
            <a:extLst>
              <a:ext uri="{FF2B5EF4-FFF2-40B4-BE49-F238E27FC236}">
                <a16:creationId xmlns:a16="http://schemas.microsoft.com/office/drawing/2014/main" id="{BBF4A77D-999A-446C-A470-A09EABC1CB5F}"/>
              </a:ext>
            </a:extLst>
          </p:cNvPr>
          <p:cNvSpPr txBox="1"/>
          <p:nvPr/>
        </p:nvSpPr>
        <p:spPr>
          <a:xfrm>
            <a:off x="5975635" y="4250573"/>
            <a:ext cx="3989558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>
                <a:solidFill>
                  <a:schemeClr val="bg2"/>
                </a:solidFill>
              </a:rPr>
              <a:t>Total Average Current:</a:t>
            </a:r>
            <a:endParaRPr lang="en-US" sz="1400" dirty="0">
              <a:solidFill>
                <a:schemeClr val="bg2"/>
              </a:solidFill>
            </a:endParaRPr>
          </a:p>
          <a:p>
            <a:r>
              <a:rPr lang="en-US" sz="1400" dirty="0">
                <a:solidFill>
                  <a:schemeClr val="bg2"/>
                </a:solidFill>
              </a:rPr>
              <a:t>The total average current is </a:t>
            </a:r>
            <a:r>
              <a:rPr lang="en-US" sz="1400" b="1" dirty="0">
                <a:solidFill>
                  <a:schemeClr val="bg2"/>
                </a:solidFill>
              </a:rPr>
              <a:t>45.23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B9C20A2B-9E5F-4699-B7E0-C92C4B4C11C6}"/>
              </a:ext>
            </a:extLst>
          </p:cNvPr>
          <p:cNvSpPr/>
          <p:nvPr/>
        </p:nvSpPr>
        <p:spPr>
          <a:xfrm>
            <a:off x="10374600" y="4135786"/>
            <a:ext cx="572112" cy="5721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724">
            <a:extLst>
              <a:ext uri="{FF2B5EF4-FFF2-40B4-BE49-F238E27FC236}">
                <a16:creationId xmlns:a16="http://schemas.microsoft.com/office/drawing/2014/main" id="{DD2DB9C5-BF51-4EC7-9BB4-A353966906BB}"/>
              </a:ext>
            </a:extLst>
          </p:cNvPr>
          <p:cNvSpPr>
            <a:spLocks/>
          </p:cNvSpPr>
          <p:nvPr/>
        </p:nvSpPr>
        <p:spPr bwMode="auto">
          <a:xfrm>
            <a:off x="10521750" y="3092876"/>
            <a:ext cx="277813" cy="277813"/>
          </a:xfrm>
          <a:custGeom>
            <a:avLst/>
            <a:gdLst>
              <a:gd name="T0" fmla="*/ 782 w 873"/>
              <a:gd name="T1" fmla="*/ 436 h 873"/>
              <a:gd name="T2" fmla="*/ 779 w 873"/>
              <a:gd name="T3" fmla="*/ 428 h 873"/>
              <a:gd name="T4" fmla="*/ 773 w 873"/>
              <a:gd name="T5" fmla="*/ 423 h 873"/>
              <a:gd name="T6" fmla="*/ 451 w 873"/>
              <a:gd name="T7" fmla="*/ 421 h 873"/>
              <a:gd name="T8" fmla="*/ 711 w 873"/>
              <a:gd name="T9" fmla="*/ 180 h 873"/>
              <a:gd name="T10" fmla="*/ 718 w 873"/>
              <a:gd name="T11" fmla="*/ 176 h 873"/>
              <a:gd name="T12" fmla="*/ 721 w 873"/>
              <a:gd name="T13" fmla="*/ 168 h 873"/>
              <a:gd name="T14" fmla="*/ 721 w 873"/>
              <a:gd name="T15" fmla="*/ 12 h 873"/>
              <a:gd name="T16" fmla="*/ 718 w 873"/>
              <a:gd name="T17" fmla="*/ 4 h 873"/>
              <a:gd name="T18" fmla="*/ 711 w 873"/>
              <a:gd name="T19" fmla="*/ 0 h 873"/>
              <a:gd name="T20" fmla="*/ 163 w 873"/>
              <a:gd name="T21" fmla="*/ 0 h 873"/>
              <a:gd name="T22" fmla="*/ 155 w 873"/>
              <a:gd name="T23" fmla="*/ 4 h 873"/>
              <a:gd name="T24" fmla="*/ 151 w 873"/>
              <a:gd name="T25" fmla="*/ 12 h 873"/>
              <a:gd name="T26" fmla="*/ 151 w 873"/>
              <a:gd name="T27" fmla="*/ 168 h 873"/>
              <a:gd name="T28" fmla="*/ 155 w 873"/>
              <a:gd name="T29" fmla="*/ 176 h 873"/>
              <a:gd name="T30" fmla="*/ 163 w 873"/>
              <a:gd name="T31" fmla="*/ 180 h 873"/>
              <a:gd name="T32" fmla="*/ 421 w 873"/>
              <a:gd name="T33" fmla="*/ 421 h 873"/>
              <a:gd name="T34" fmla="*/ 99 w 873"/>
              <a:gd name="T35" fmla="*/ 423 h 873"/>
              <a:gd name="T36" fmla="*/ 93 w 873"/>
              <a:gd name="T37" fmla="*/ 428 h 873"/>
              <a:gd name="T38" fmla="*/ 90 w 873"/>
              <a:gd name="T39" fmla="*/ 436 h 873"/>
              <a:gd name="T40" fmla="*/ 11 w 873"/>
              <a:gd name="T41" fmla="*/ 663 h 873"/>
              <a:gd name="T42" fmla="*/ 4 w 873"/>
              <a:gd name="T43" fmla="*/ 667 h 873"/>
              <a:gd name="T44" fmla="*/ 0 w 873"/>
              <a:gd name="T45" fmla="*/ 675 h 873"/>
              <a:gd name="T46" fmla="*/ 0 w 873"/>
              <a:gd name="T47" fmla="*/ 861 h 873"/>
              <a:gd name="T48" fmla="*/ 4 w 873"/>
              <a:gd name="T49" fmla="*/ 869 h 873"/>
              <a:gd name="T50" fmla="*/ 11 w 873"/>
              <a:gd name="T51" fmla="*/ 873 h 873"/>
              <a:gd name="T52" fmla="*/ 198 w 873"/>
              <a:gd name="T53" fmla="*/ 873 h 873"/>
              <a:gd name="T54" fmla="*/ 205 w 873"/>
              <a:gd name="T55" fmla="*/ 869 h 873"/>
              <a:gd name="T56" fmla="*/ 210 w 873"/>
              <a:gd name="T57" fmla="*/ 861 h 873"/>
              <a:gd name="T58" fmla="*/ 210 w 873"/>
              <a:gd name="T59" fmla="*/ 675 h 873"/>
              <a:gd name="T60" fmla="*/ 205 w 873"/>
              <a:gd name="T61" fmla="*/ 667 h 873"/>
              <a:gd name="T62" fmla="*/ 198 w 873"/>
              <a:gd name="T63" fmla="*/ 663 h 873"/>
              <a:gd name="T64" fmla="*/ 120 w 873"/>
              <a:gd name="T65" fmla="*/ 451 h 873"/>
              <a:gd name="T66" fmla="*/ 346 w 873"/>
              <a:gd name="T67" fmla="*/ 662 h 873"/>
              <a:gd name="T68" fmla="*/ 337 w 873"/>
              <a:gd name="T69" fmla="*/ 665 h 873"/>
              <a:gd name="T70" fmla="*/ 332 w 873"/>
              <a:gd name="T71" fmla="*/ 671 h 873"/>
              <a:gd name="T72" fmla="*/ 331 w 873"/>
              <a:gd name="T73" fmla="*/ 858 h 873"/>
              <a:gd name="T74" fmla="*/ 333 w 873"/>
              <a:gd name="T75" fmla="*/ 867 h 873"/>
              <a:gd name="T76" fmla="*/ 340 w 873"/>
              <a:gd name="T77" fmla="*/ 872 h 873"/>
              <a:gd name="T78" fmla="*/ 526 w 873"/>
              <a:gd name="T79" fmla="*/ 873 h 873"/>
              <a:gd name="T80" fmla="*/ 535 w 873"/>
              <a:gd name="T81" fmla="*/ 871 h 873"/>
              <a:gd name="T82" fmla="*/ 540 w 873"/>
              <a:gd name="T83" fmla="*/ 863 h 873"/>
              <a:gd name="T84" fmla="*/ 541 w 873"/>
              <a:gd name="T85" fmla="*/ 677 h 873"/>
              <a:gd name="T86" fmla="*/ 539 w 873"/>
              <a:gd name="T87" fmla="*/ 669 h 873"/>
              <a:gd name="T88" fmla="*/ 533 w 873"/>
              <a:gd name="T89" fmla="*/ 664 h 873"/>
              <a:gd name="T90" fmla="*/ 451 w 873"/>
              <a:gd name="T91" fmla="*/ 662 h 873"/>
              <a:gd name="T92" fmla="*/ 752 w 873"/>
              <a:gd name="T93" fmla="*/ 662 h 873"/>
              <a:gd name="T94" fmla="*/ 671 w 873"/>
              <a:gd name="T95" fmla="*/ 664 h 873"/>
              <a:gd name="T96" fmla="*/ 664 w 873"/>
              <a:gd name="T97" fmla="*/ 669 h 873"/>
              <a:gd name="T98" fmla="*/ 662 w 873"/>
              <a:gd name="T99" fmla="*/ 678 h 873"/>
              <a:gd name="T100" fmla="*/ 663 w 873"/>
              <a:gd name="T101" fmla="*/ 863 h 873"/>
              <a:gd name="T102" fmla="*/ 669 w 873"/>
              <a:gd name="T103" fmla="*/ 871 h 873"/>
              <a:gd name="T104" fmla="*/ 677 w 873"/>
              <a:gd name="T105" fmla="*/ 873 h 873"/>
              <a:gd name="T106" fmla="*/ 864 w 873"/>
              <a:gd name="T107" fmla="*/ 872 h 873"/>
              <a:gd name="T108" fmla="*/ 870 w 873"/>
              <a:gd name="T109" fmla="*/ 867 h 873"/>
              <a:gd name="T110" fmla="*/ 873 w 873"/>
              <a:gd name="T111" fmla="*/ 858 h 873"/>
              <a:gd name="T112" fmla="*/ 871 w 873"/>
              <a:gd name="T113" fmla="*/ 671 h 873"/>
              <a:gd name="T114" fmla="*/ 866 w 873"/>
              <a:gd name="T115" fmla="*/ 665 h 873"/>
              <a:gd name="T116" fmla="*/ 858 w 873"/>
              <a:gd name="T117" fmla="*/ 662 h 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73" h="873">
                <a:moveTo>
                  <a:pt x="858" y="662"/>
                </a:moveTo>
                <a:lnTo>
                  <a:pt x="782" y="662"/>
                </a:lnTo>
                <a:lnTo>
                  <a:pt x="782" y="436"/>
                </a:lnTo>
                <a:lnTo>
                  <a:pt x="782" y="433"/>
                </a:lnTo>
                <a:lnTo>
                  <a:pt x="781" y="431"/>
                </a:lnTo>
                <a:lnTo>
                  <a:pt x="779" y="428"/>
                </a:lnTo>
                <a:lnTo>
                  <a:pt x="778" y="426"/>
                </a:lnTo>
                <a:lnTo>
                  <a:pt x="776" y="424"/>
                </a:lnTo>
                <a:lnTo>
                  <a:pt x="773" y="423"/>
                </a:lnTo>
                <a:lnTo>
                  <a:pt x="771" y="421"/>
                </a:lnTo>
                <a:lnTo>
                  <a:pt x="767" y="421"/>
                </a:lnTo>
                <a:lnTo>
                  <a:pt x="451" y="421"/>
                </a:lnTo>
                <a:lnTo>
                  <a:pt x="451" y="180"/>
                </a:lnTo>
                <a:lnTo>
                  <a:pt x="707" y="180"/>
                </a:lnTo>
                <a:lnTo>
                  <a:pt x="711" y="180"/>
                </a:lnTo>
                <a:lnTo>
                  <a:pt x="713" y="179"/>
                </a:lnTo>
                <a:lnTo>
                  <a:pt x="716" y="178"/>
                </a:lnTo>
                <a:lnTo>
                  <a:pt x="718" y="176"/>
                </a:lnTo>
                <a:lnTo>
                  <a:pt x="719" y="174"/>
                </a:lnTo>
                <a:lnTo>
                  <a:pt x="721" y="172"/>
                </a:lnTo>
                <a:lnTo>
                  <a:pt x="721" y="168"/>
                </a:lnTo>
                <a:lnTo>
                  <a:pt x="722" y="165"/>
                </a:lnTo>
                <a:lnTo>
                  <a:pt x="722" y="15"/>
                </a:lnTo>
                <a:lnTo>
                  <a:pt x="721" y="12"/>
                </a:lnTo>
                <a:lnTo>
                  <a:pt x="721" y="10"/>
                </a:lnTo>
                <a:lnTo>
                  <a:pt x="719" y="6"/>
                </a:lnTo>
                <a:lnTo>
                  <a:pt x="718" y="4"/>
                </a:lnTo>
                <a:lnTo>
                  <a:pt x="716" y="2"/>
                </a:lnTo>
                <a:lnTo>
                  <a:pt x="713" y="1"/>
                </a:lnTo>
                <a:lnTo>
                  <a:pt x="711" y="0"/>
                </a:lnTo>
                <a:lnTo>
                  <a:pt x="707" y="0"/>
                </a:lnTo>
                <a:lnTo>
                  <a:pt x="165" y="0"/>
                </a:lnTo>
                <a:lnTo>
                  <a:pt x="163" y="0"/>
                </a:lnTo>
                <a:lnTo>
                  <a:pt x="159" y="1"/>
                </a:lnTo>
                <a:lnTo>
                  <a:pt x="157" y="2"/>
                </a:lnTo>
                <a:lnTo>
                  <a:pt x="155" y="4"/>
                </a:lnTo>
                <a:lnTo>
                  <a:pt x="153" y="6"/>
                </a:lnTo>
                <a:lnTo>
                  <a:pt x="152" y="10"/>
                </a:lnTo>
                <a:lnTo>
                  <a:pt x="151" y="12"/>
                </a:lnTo>
                <a:lnTo>
                  <a:pt x="150" y="15"/>
                </a:lnTo>
                <a:lnTo>
                  <a:pt x="150" y="165"/>
                </a:lnTo>
                <a:lnTo>
                  <a:pt x="151" y="168"/>
                </a:lnTo>
                <a:lnTo>
                  <a:pt x="152" y="172"/>
                </a:lnTo>
                <a:lnTo>
                  <a:pt x="153" y="174"/>
                </a:lnTo>
                <a:lnTo>
                  <a:pt x="155" y="176"/>
                </a:lnTo>
                <a:lnTo>
                  <a:pt x="157" y="178"/>
                </a:lnTo>
                <a:lnTo>
                  <a:pt x="159" y="179"/>
                </a:lnTo>
                <a:lnTo>
                  <a:pt x="163" y="180"/>
                </a:lnTo>
                <a:lnTo>
                  <a:pt x="165" y="180"/>
                </a:lnTo>
                <a:lnTo>
                  <a:pt x="421" y="180"/>
                </a:lnTo>
                <a:lnTo>
                  <a:pt x="421" y="421"/>
                </a:lnTo>
                <a:lnTo>
                  <a:pt x="105" y="421"/>
                </a:lnTo>
                <a:lnTo>
                  <a:pt x="101" y="421"/>
                </a:lnTo>
                <a:lnTo>
                  <a:pt x="99" y="423"/>
                </a:lnTo>
                <a:lnTo>
                  <a:pt x="96" y="424"/>
                </a:lnTo>
                <a:lnTo>
                  <a:pt x="94" y="426"/>
                </a:lnTo>
                <a:lnTo>
                  <a:pt x="93" y="428"/>
                </a:lnTo>
                <a:lnTo>
                  <a:pt x="91" y="431"/>
                </a:lnTo>
                <a:lnTo>
                  <a:pt x="91" y="433"/>
                </a:lnTo>
                <a:lnTo>
                  <a:pt x="90" y="436"/>
                </a:lnTo>
                <a:lnTo>
                  <a:pt x="90" y="662"/>
                </a:lnTo>
                <a:lnTo>
                  <a:pt x="15" y="662"/>
                </a:lnTo>
                <a:lnTo>
                  <a:pt x="11" y="663"/>
                </a:lnTo>
                <a:lnTo>
                  <a:pt x="9" y="664"/>
                </a:lnTo>
                <a:lnTo>
                  <a:pt x="6" y="665"/>
                </a:lnTo>
                <a:lnTo>
                  <a:pt x="4" y="667"/>
                </a:lnTo>
                <a:lnTo>
                  <a:pt x="2" y="669"/>
                </a:lnTo>
                <a:lnTo>
                  <a:pt x="1" y="671"/>
                </a:lnTo>
                <a:lnTo>
                  <a:pt x="0" y="675"/>
                </a:lnTo>
                <a:lnTo>
                  <a:pt x="0" y="678"/>
                </a:lnTo>
                <a:lnTo>
                  <a:pt x="0" y="858"/>
                </a:lnTo>
                <a:lnTo>
                  <a:pt x="0" y="861"/>
                </a:lnTo>
                <a:lnTo>
                  <a:pt x="1" y="863"/>
                </a:lnTo>
                <a:lnTo>
                  <a:pt x="2" y="867"/>
                </a:lnTo>
                <a:lnTo>
                  <a:pt x="4" y="869"/>
                </a:lnTo>
                <a:lnTo>
                  <a:pt x="6" y="871"/>
                </a:lnTo>
                <a:lnTo>
                  <a:pt x="9" y="872"/>
                </a:lnTo>
                <a:lnTo>
                  <a:pt x="11" y="873"/>
                </a:lnTo>
                <a:lnTo>
                  <a:pt x="15" y="873"/>
                </a:lnTo>
                <a:lnTo>
                  <a:pt x="196" y="873"/>
                </a:lnTo>
                <a:lnTo>
                  <a:pt x="198" y="873"/>
                </a:lnTo>
                <a:lnTo>
                  <a:pt x="201" y="872"/>
                </a:lnTo>
                <a:lnTo>
                  <a:pt x="203" y="871"/>
                </a:lnTo>
                <a:lnTo>
                  <a:pt x="205" y="869"/>
                </a:lnTo>
                <a:lnTo>
                  <a:pt x="208" y="867"/>
                </a:lnTo>
                <a:lnTo>
                  <a:pt x="209" y="863"/>
                </a:lnTo>
                <a:lnTo>
                  <a:pt x="210" y="861"/>
                </a:lnTo>
                <a:lnTo>
                  <a:pt x="211" y="858"/>
                </a:lnTo>
                <a:lnTo>
                  <a:pt x="211" y="677"/>
                </a:lnTo>
                <a:lnTo>
                  <a:pt x="210" y="675"/>
                </a:lnTo>
                <a:lnTo>
                  <a:pt x="209" y="671"/>
                </a:lnTo>
                <a:lnTo>
                  <a:pt x="208" y="669"/>
                </a:lnTo>
                <a:lnTo>
                  <a:pt x="205" y="667"/>
                </a:lnTo>
                <a:lnTo>
                  <a:pt x="203" y="665"/>
                </a:lnTo>
                <a:lnTo>
                  <a:pt x="201" y="664"/>
                </a:lnTo>
                <a:lnTo>
                  <a:pt x="198" y="663"/>
                </a:lnTo>
                <a:lnTo>
                  <a:pt x="196" y="663"/>
                </a:lnTo>
                <a:lnTo>
                  <a:pt x="120" y="662"/>
                </a:lnTo>
                <a:lnTo>
                  <a:pt x="120" y="451"/>
                </a:lnTo>
                <a:lnTo>
                  <a:pt x="421" y="451"/>
                </a:lnTo>
                <a:lnTo>
                  <a:pt x="421" y="662"/>
                </a:lnTo>
                <a:lnTo>
                  <a:pt x="346" y="662"/>
                </a:lnTo>
                <a:lnTo>
                  <a:pt x="343" y="663"/>
                </a:lnTo>
                <a:lnTo>
                  <a:pt x="340" y="664"/>
                </a:lnTo>
                <a:lnTo>
                  <a:pt x="337" y="665"/>
                </a:lnTo>
                <a:lnTo>
                  <a:pt x="335" y="667"/>
                </a:lnTo>
                <a:lnTo>
                  <a:pt x="333" y="669"/>
                </a:lnTo>
                <a:lnTo>
                  <a:pt x="332" y="671"/>
                </a:lnTo>
                <a:lnTo>
                  <a:pt x="331" y="675"/>
                </a:lnTo>
                <a:lnTo>
                  <a:pt x="331" y="678"/>
                </a:lnTo>
                <a:lnTo>
                  <a:pt x="331" y="858"/>
                </a:lnTo>
                <a:lnTo>
                  <a:pt x="331" y="861"/>
                </a:lnTo>
                <a:lnTo>
                  <a:pt x="332" y="863"/>
                </a:lnTo>
                <a:lnTo>
                  <a:pt x="333" y="867"/>
                </a:lnTo>
                <a:lnTo>
                  <a:pt x="335" y="869"/>
                </a:lnTo>
                <a:lnTo>
                  <a:pt x="337" y="871"/>
                </a:lnTo>
                <a:lnTo>
                  <a:pt x="340" y="872"/>
                </a:lnTo>
                <a:lnTo>
                  <a:pt x="343" y="873"/>
                </a:lnTo>
                <a:lnTo>
                  <a:pt x="346" y="873"/>
                </a:lnTo>
                <a:lnTo>
                  <a:pt x="526" y="873"/>
                </a:lnTo>
                <a:lnTo>
                  <a:pt x="529" y="873"/>
                </a:lnTo>
                <a:lnTo>
                  <a:pt x="533" y="872"/>
                </a:lnTo>
                <a:lnTo>
                  <a:pt x="535" y="871"/>
                </a:lnTo>
                <a:lnTo>
                  <a:pt x="537" y="869"/>
                </a:lnTo>
                <a:lnTo>
                  <a:pt x="539" y="867"/>
                </a:lnTo>
                <a:lnTo>
                  <a:pt x="540" y="863"/>
                </a:lnTo>
                <a:lnTo>
                  <a:pt x="541" y="861"/>
                </a:lnTo>
                <a:lnTo>
                  <a:pt x="541" y="858"/>
                </a:lnTo>
                <a:lnTo>
                  <a:pt x="541" y="677"/>
                </a:lnTo>
                <a:lnTo>
                  <a:pt x="541" y="675"/>
                </a:lnTo>
                <a:lnTo>
                  <a:pt x="540" y="671"/>
                </a:lnTo>
                <a:lnTo>
                  <a:pt x="539" y="669"/>
                </a:lnTo>
                <a:lnTo>
                  <a:pt x="537" y="667"/>
                </a:lnTo>
                <a:lnTo>
                  <a:pt x="535" y="665"/>
                </a:lnTo>
                <a:lnTo>
                  <a:pt x="533" y="664"/>
                </a:lnTo>
                <a:lnTo>
                  <a:pt x="529" y="663"/>
                </a:lnTo>
                <a:lnTo>
                  <a:pt x="526" y="663"/>
                </a:lnTo>
                <a:lnTo>
                  <a:pt x="451" y="662"/>
                </a:lnTo>
                <a:lnTo>
                  <a:pt x="451" y="451"/>
                </a:lnTo>
                <a:lnTo>
                  <a:pt x="752" y="451"/>
                </a:lnTo>
                <a:lnTo>
                  <a:pt x="752" y="662"/>
                </a:lnTo>
                <a:lnTo>
                  <a:pt x="677" y="662"/>
                </a:lnTo>
                <a:lnTo>
                  <a:pt x="674" y="663"/>
                </a:lnTo>
                <a:lnTo>
                  <a:pt x="671" y="664"/>
                </a:lnTo>
                <a:lnTo>
                  <a:pt x="669" y="665"/>
                </a:lnTo>
                <a:lnTo>
                  <a:pt x="667" y="667"/>
                </a:lnTo>
                <a:lnTo>
                  <a:pt x="664" y="669"/>
                </a:lnTo>
                <a:lnTo>
                  <a:pt x="663" y="671"/>
                </a:lnTo>
                <a:lnTo>
                  <a:pt x="662" y="675"/>
                </a:lnTo>
                <a:lnTo>
                  <a:pt x="662" y="678"/>
                </a:lnTo>
                <a:lnTo>
                  <a:pt x="662" y="858"/>
                </a:lnTo>
                <a:lnTo>
                  <a:pt x="662" y="861"/>
                </a:lnTo>
                <a:lnTo>
                  <a:pt x="663" y="863"/>
                </a:lnTo>
                <a:lnTo>
                  <a:pt x="664" y="867"/>
                </a:lnTo>
                <a:lnTo>
                  <a:pt x="667" y="869"/>
                </a:lnTo>
                <a:lnTo>
                  <a:pt x="669" y="871"/>
                </a:lnTo>
                <a:lnTo>
                  <a:pt x="671" y="872"/>
                </a:lnTo>
                <a:lnTo>
                  <a:pt x="674" y="873"/>
                </a:lnTo>
                <a:lnTo>
                  <a:pt x="677" y="873"/>
                </a:lnTo>
                <a:lnTo>
                  <a:pt x="858" y="873"/>
                </a:lnTo>
                <a:lnTo>
                  <a:pt x="861" y="873"/>
                </a:lnTo>
                <a:lnTo>
                  <a:pt x="864" y="872"/>
                </a:lnTo>
                <a:lnTo>
                  <a:pt x="866" y="871"/>
                </a:lnTo>
                <a:lnTo>
                  <a:pt x="868" y="869"/>
                </a:lnTo>
                <a:lnTo>
                  <a:pt x="870" y="867"/>
                </a:lnTo>
                <a:lnTo>
                  <a:pt x="871" y="863"/>
                </a:lnTo>
                <a:lnTo>
                  <a:pt x="873" y="861"/>
                </a:lnTo>
                <a:lnTo>
                  <a:pt x="873" y="858"/>
                </a:lnTo>
                <a:lnTo>
                  <a:pt x="873" y="677"/>
                </a:lnTo>
                <a:lnTo>
                  <a:pt x="873" y="675"/>
                </a:lnTo>
                <a:lnTo>
                  <a:pt x="871" y="671"/>
                </a:lnTo>
                <a:lnTo>
                  <a:pt x="870" y="669"/>
                </a:lnTo>
                <a:lnTo>
                  <a:pt x="868" y="667"/>
                </a:lnTo>
                <a:lnTo>
                  <a:pt x="866" y="665"/>
                </a:lnTo>
                <a:lnTo>
                  <a:pt x="864" y="664"/>
                </a:lnTo>
                <a:lnTo>
                  <a:pt x="861" y="663"/>
                </a:lnTo>
                <a:lnTo>
                  <a:pt x="858" y="66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3494DAC-0B46-4958-8E78-D0AD5758ED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3217120"/>
              </p:ext>
            </p:extLst>
          </p:nvPr>
        </p:nvGraphicFramePr>
        <p:xfrm>
          <a:off x="695127" y="1217932"/>
          <a:ext cx="3536717" cy="24885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8AEAB91-F5E3-4939-AFDD-BB7DC74838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1274515"/>
              </p:ext>
            </p:extLst>
          </p:nvPr>
        </p:nvGraphicFramePr>
        <p:xfrm>
          <a:off x="673304" y="3924949"/>
          <a:ext cx="3558540" cy="25023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8BFCBE8-FDF3-4284-A6AA-1F694EB1D2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9636131"/>
              </p:ext>
            </p:extLst>
          </p:nvPr>
        </p:nvGraphicFramePr>
        <p:xfrm>
          <a:off x="5749592" y="1666939"/>
          <a:ext cx="5294443" cy="731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77929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39A793-F356-45AC-A556-47A0CCFA4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76851-FE21-4646-98F0-F5FC65E0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5571C6-E78B-432E-820B-E4F5E4306FBF}"/>
              </a:ext>
            </a:extLst>
          </p:cNvPr>
          <p:cNvGrpSpPr/>
          <p:nvPr/>
        </p:nvGrpSpPr>
        <p:grpSpPr>
          <a:xfrm>
            <a:off x="4414542" y="1809063"/>
            <a:ext cx="3028950" cy="1311493"/>
            <a:chOff x="838200" y="-2583722"/>
            <a:chExt cx="3028950" cy="4862318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5517C826-C471-4169-9892-EEBF4B4D8645}"/>
                </a:ext>
              </a:extLst>
            </p:cNvPr>
            <p:cNvSpPr/>
            <p:nvPr/>
          </p:nvSpPr>
          <p:spPr>
            <a:xfrm>
              <a:off x="838200" y="-2558363"/>
              <a:ext cx="3028950" cy="4836959"/>
            </a:xfrm>
            <a:prstGeom prst="rect">
              <a:avLst/>
            </a:prstGeom>
            <a:pattFill prst="ltDnDiag">
              <a:fgClr>
                <a:schemeClr val="bg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23" name="Chart 22">
              <a:extLst>
                <a:ext uri="{FF2B5EF4-FFF2-40B4-BE49-F238E27FC236}">
                  <a16:creationId xmlns:a16="http://schemas.microsoft.com/office/drawing/2014/main" id="{906FB1C6-A882-4BAA-8733-7662E3996CB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47581434"/>
                </p:ext>
              </p:extLst>
            </p:nvPr>
          </p:nvGraphicFramePr>
          <p:xfrm>
            <a:off x="1322832" y="88584"/>
            <a:ext cx="2059686" cy="192093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0" name="TextBox 47">
              <a:extLst>
                <a:ext uri="{FF2B5EF4-FFF2-40B4-BE49-F238E27FC236}">
                  <a16:creationId xmlns:a16="http://schemas.microsoft.com/office/drawing/2014/main" id="{93A7AF6A-22BC-4CD2-A354-D732C3FA233C}"/>
                </a:ext>
              </a:extLst>
            </p:cNvPr>
            <p:cNvSpPr txBox="1"/>
            <p:nvPr/>
          </p:nvSpPr>
          <p:spPr>
            <a:xfrm>
              <a:off x="1005964" y="-2583722"/>
              <a:ext cx="2693422" cy="3651429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/>
                <a:t>Voltage Stability</a:t>
              </a:r>
              <a:r>
                <a:rPr lang="en-US" sz="1600" dirty="0"/>
                <a:t>: All voltage columns show very low standard deviations, indicating stable voltage levels over time.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BF52F07-1DF1-4690-952A-A4691AD543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1738853"/>
              </p:ext>
            </p:extLst>
          </p:nvPr>
        </p:nvGraphicFramePr>
        <p:xfrm>
          <a:off x="469358" y="1591061"/>
          <a:ext cx="3688913" cy="2533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EF84114E-CBDA-4100-BC78-7CBCCA9EBC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154485"/>
              </p:ext>
            </p:extLst>
          </p:nvPr>
        </p:nvGraphicFramePr>
        <p:xfrm>
          <a:off x="7699764" y="1390931"/>
          <a:ext cx="3851534" cy="49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B9552950-D5D9-F6C5-0816-C369A6B9D50E}"/>
              </a:ext>
            </a:extLst>
          </p:cNvPr>
          <p:cNvGrpSpPr/>
          <p:nvPr/>
        </p:nvGrpSpPr>
        <p:grpSpPr>
          <a:xfrm>
            <a:off x="469358" y="4393190"/>
            <a:ext cx="6727371" cy="1723549"/>
            <a:chOff x="707276" y="1121317"/>
            <a:chExt cx="4118966" cy="2397270"/>
          </a:xfrm>
        </p:grpSpPr>
        <p:graphicFrame>
          <p:nvGraphicFramePr>
            <p:cNvPr id="15" name="Chart 14">
              <a:extLst>
                <a:ext uri="{FF2B5EF4-FFF2-40B4-BE49-F238E27FC236}">
                  <a16:creationId xmlns:a16="http://schemas.microsoft.com/office/drawing/2014/main" id="{CB41FC52-ECB2-DF13-74FA-FD441D5953E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848126139"/>
                </p:ext>
              </p:extLst>
            </p:nvPr>
          </p:nvGraphicFramePr>
          <p:xfrm>
            <a:off x="2580014" y="1588887"/>
            <a:ext cx="2059686" cy="192094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6" name="TextBox 47">
              <a:extLst>
                <a:ext uri="{FF2B5EF4-FFF2-40B4-BE49-F238E27FC236}">
                  <a16:creationId xmlns:a16="http://schemas.microsoft.com/office/drawing/2014/main" id="{6B508E02-2A9F-C84A-E841-31208129B856}"/>
                </a:ext>
              </a:extLst>
            </p:cNvPr>
            <p:cNvSpPr txBox="1"/>
            <p:nvPr/>
          </p:nvSpPr>
          <p:spPr>
            <a:xfrm>
              <a:off x="707276" y="1121317"/>
              <a:ext cx="4118966" cy="2397270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Font typeface="Arial" panose="020B0604020202020204" pitchFamily="34" charset="0"/>
                <a:buChar char="•"/>
              </a:pPr>
              <a:r>
                <a:rPr lang="en-US" sz="1400" b="1" dirty="0"/>
                <a:t> Mean Values:</a:t>
              </a:r>
              <a:r>
                <a:rPr lang="en-US" sz="1400" dirty="0"/>
                <a:t> The mean values for </a:t>
              </a:r>
              <a:r>
                <a:rPr lang="en-US" sz="1400" dirty="0" err="1"/>
                <a:t>voltage_a</a:t>
              </a:r>
              <a:r>
                <a:rPr lang="en-US" sz="1400" dirty="0"/>
                <a:t>, </a:t>
              </a:r>
              <a:r>
                <a:rPr lang="en-US" sz="1400" dirty="0" err="1"/>
                <a:t>voltage_b</a:t>
              </a:r>
              <a:r>
                <a:rPr lang="en-US" sz="1400" dirty="0"/>
                <a:t>, and </a:t>
              </a:r>
              <a:r>
                <a:rPr lang="en-US" sz="1400" dirty="0" err="1"/>
                <a:t>voltage_c</a:t>
              </a:r>
              <a:r>
                <a:rPr lang="en-US" sz="1400" dirty="0"/>
                <a:t> are close to each other, around 238.2 to 238.7. The mean values for </a:t>
              </a:r>
              <a:r>
                <a:rPr lang="en-US" sz="1400" dirty="0" err="1"/>
                <a:t>voltage_ab</a:t>
              </a:r>
              <a:r>
                <a:rPr lang="en-US" sz="1400" dirty="0"/>
                <a:t> and </a:t>
              </a:r>
              <a:r>
                <a:rPr lang="en-US" sz="1400" dirty="0" err="1"/>
                <a:t>voltage_bc</a:t>
              </a:r>
              <a:r>
                <a:rPr lang="en-US" sz="1400" dirty="0"/>
                <a:t> are significantly higher, around 412.5 to 413.0.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400" b="1" dirty="0"/>
                <a:t> Standard Deviation:</a:t>
              </a:r>
              <a:r>
                <a:rPr lang="en-US" sz="1400" dirty="0"/>
                <a:t> The standard deviation for all voltage types is relatively low, indicating that the voltage values are tightly clustered around the mean.</a:t>
              </a:r>
            </a:p>
            <a:p>
              <a:pPr>
                <a:buFont typeface="Arial" panose="020B0604020202020204" pitchFamily="34" charset="0"/>
                <a:buChar char="•"/>
              </a:pPr>
              <a:r>
                <a:rPr lang="en-US" sz="1400" b="1" dirty="0"/>
                <a:t> Minimum and Maximum Values:</a:t>
              </a:r>
              <a:r>
                <a:rPr lang="en-US" sz="1400" dirty="0"/>
                <a:t> The minimum and maximum values for </a:t>
              </a:r>
              <a:r>
                <a:rPr lang="en-US" sz="1400" dirty="0" err="1"/>
                <a:t>voltage_a</a:t>
              </a:r>
              <a:r>
                <a:rPr lang="en-US" sz="1400" dirty="0"/>
                <a:t>, </a:t>
              </a:r>
              <a:r>
                <a:rPr lang="en-US" sz="1400" dirty="0" err="1"/>
                <a:t>voltage_b</a:t>
              </a:r>
              <a:r>
                <a:rPr lang="en-US" sz="1400" dirty="0"/>
                <a:t>, and </a:t>
              </a:r>
              <a:r>
                <a:rPr lang="en-US" sz="1400" dirty="0" err="1"/>
                <a:t>voltage_c</a:t>
              </a:r>
              <a:r>
                <a:rPr lang="en-US" sz="1400" dirty="0"/>
                <a:t> are close to each other, while those for </a:t>
              </a:r>
              <a:r>
                <a:rPr lang="en-US" sz="1400" dirty="0" err="1"/>
                <a:t>voltage_ab</a:t>
              </a:r>
              <a:r>
                <a:rPr lang="en-US" sz="1400" dirty="0"/>
                <a:t> and </a:t>
              </a:r>
              <a:r>
                <a:rPr lang="en-US" sz="1400" dirty="0" err="1"/>
                <a:t>voltage_bc</a:t>
              </a:r>
              <a:r>
                <a:rPr lang="en-US" sz="1400" dirty="0"/>
                <a:t> are higher, reflecting their higher mean values.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82962485-3F19-4943-AD44-7E17AE45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  <a:ea typeface="+mn-ea"/>
                <a:cs typeface="+mn-cs"/>
              </a:rPr>
              <a:t>Voltage Variation Analytics</a:t>
            </a:r>
            <a:endParaRPr lang="en-AE" b="1" dirty="0">
              <a:solidFill>
                <a:schemeClr val="accent2">
                  <a:lumMod val="75000"/>
                </a:schemeClr>
              </a:solidFill>
              <a:latin typeface="Algerian" panose="04020705040A02060702" pitchFamily="8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2421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91974D-94F5-468A-87AC-B7EFF95696CC}"/>
              </a:ext>
            </a:extLst>
          </p:cNvPr>
          <p:cNvSpPr/>
          <p:nvPr/>
        </p:nvSpPr>
        <p:spPr>
          <a:xfrm>
            <a:off x="0" y="1116246"/>
            <a:ext cx="12192000" cy="5295901"/>
          </a:xfrm>
          <a:prstGeom prst="rect">
            <a:avLst/>
          </a:prstGeom>
          <a:pattFill prst="ltDnDiag">
            <a:fgClr>
              <a:schemeClr val="bg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/>
              <a:t>Upcoming Deposits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98AD67-5AA4-441A-BB82-472C28841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ctr"/>
            <a:r>
              <a:rPr lang="en-AE" sz="3600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  <a:ea typeface="+mn-ea"/>
                <a:cs typeface="+mn-cs"/>
              </a:rPr>
              <a:t>Power Factor Analytics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529D36-DA44-4B35-931C-00DBA5384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Logo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6CA378-A42F-4D9C-A19A-0115D50F3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301E57-A6A4-4748-B362-9BA17072ED18}"/>
              </a:ext>
            </a:extLst>
          </p:cNvPr>
          <p:cNvGrpSpPr/>
          <p:nvPr/>
        </p:nvGrpSpPr>
        <p:grpSpPr>
          <a:xfrm>
            <a:off x="1870641" y="1439094"/>
            <a:ext cx="287338" cy="263526"/>
            <a:chOff x="3171825" y="1368425"/>
            <a:chExt cx="287338" cy="263526"/>
          </a:xfrm>
          <a:solidFill>
            <a:schemeClr val="bg1"/>
          </a:solidFill>
        </p:grpSpPr>
        <p:sp>
          <p:nvSpPr>
            <p:cNvPr id="13" name="Freeform 466">
              <a:extLst>
                <a:ext uri="{FF2B5EF4-FFF2-40B4-BE49-F238E27FC236}">
                  <a16:creationId xmlns:a16="http://schemas.microsoft.com/office/drawing/2014/main" id="{385D5C6F-FE82-4E8C-8542-1BECD761D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98613"/>
              <a:ext cx="49213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136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67">
              <a:extLst>
                <a:ext uri="{FF2B5EF4-FFF2-40B4-BE49-F238E27FC236}">
                  <a16:creationId xmlns:a16="http://schemas.microsoft.com/office/drawing/2014/main" id="{3F4AD88D-507E-4EB6-B578-88060D4CF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98613"/>
              <a:ext cx="28575" cy="33338"/>
            </a:xfrm>
            <a:custGeom>
              <a:avLst/>
              <a:gdLst>
                <a:gd name="T0" fmla="*/ 75 w 90"/>
                <a:gd name="T1" fmla="*/ 0 h 106"/>
                <a:gd name="T2" fmla="*/ 0 w 90"/>
                <a:gd name="T3" fmla="*/ 0 h 106"/>
                <a:gd name="T4" fmla="*/ 0 w 90"/>
                <a:gd name="T5" fmla="*/ 106 h 106"/>
                <a:gd name="T6" fmla="*/ 75 w 90"/>
                <a:gd name="T7" fmla="*/ 106 h 106"/>
                <a:gd name="T8" fmla="*/ 78 w 90"/>
                <a:gd name="T9" fmla="*/ 106 h 106"/>
                <a:gd name="T10" fmla="*/ 80 w 90"/>
                <a:gd name="T11" fmla="*/ 104 h 106"/>
                <a:gd name="T12" fmla="*/ 84 w 90"/>
                <a:gd name="T13" fmla="*/ 103 h 106"/>
                <a:gd name="T14" fmla="*/ 86 w 90"/>
                <a:gd name="T15" fmla="*/ 101 h 106"/>
                <a:gd name="T16" fmla="*/ 88 w 90"/>
                <a:gd name="T17" fmla="*/ 99 h 106"/>
                <a:gd name="T18" fmla="*/ 89 w 90"/>
                <a:gd name="T19" fmla="*/ 97 h 106"/>
                <a:gd name="T20" fmla="*/ 90 w 90"/>
                <a:gd name="T21" fmla="*/ 94 h 106"/>
                <a:gd name="T22" fmla="*/ 90 w 90"/>
                <a:gd name="T23" fmla="*/ 91 h 106"/>
                <a:gd name="T24" fmla="*/ 90 w 90"/>
                <a:gd name="T25" fmla="*/ 15 h 106"/>
                <a:gd name="T26" fmla="*/ 90 w 90"/>
                <a:gd name="T27" fmla="*/ 12 h 106"/>
                <a:gd name="T28" fmla="*/ 89 w 90"/>
                <a:gd name="T29" fmla="*/ 10 h 106"/>
                <a:gd name="T30" fmla="*/ 88 w 90"/>
                <a:gd name="T31" fmla="*/ 7 h 106"/>
                <a:gd name="T32" fmla="*/ 86 w 90"/>
                <a:gd name="T33" fmla="*/ 5 h 106"/>
                <a:gd name="T34" fmla="*/ 84 w 90"/>
                <a:gd name="T35" fmla="*/ 4 h 106"/>
                <a:gd name="T36" fmla="*/ 80 w 90"/>
                <a:gd name="T37" fmla="*/ 2 h 106"/>
                <a:gd name="T38" fmla="*/ 78 w 90"/>
                <a:gd name="T39" fmla="*/ 2 h 106"/>
                <a:gd name="T40" fmla="*/ 75 w 90"/>
                <a:gd name="T41" fmla="*/ 0 h 106"/>
                <a:gd name="T42" fmla="*/ 7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75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8">
              <a:extLst>
                <a:ext uri="{FF2B5EF4-FFF2-40B4-BE49-F238E27FC236}">
                  <a16:creationId xmlns:a16="http://schemas.microsoft.com/office/drawing/2014/main" id="{25BE5FD6-A410-4824-9697-31FCF7983B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98613"/>
              <a:ext cx="28575" cy="33338"/>
            </a:xfrm>
            <a:custGeom>
              <a:avLst/>
              <a:gdLst>
                <a:gd name="T0" fmla="*/ 15 w 90"/>
                <a:gd name="T1" fmla="*/ 0 h 106"/>
                <a:gd name="T2" fmla="*/ 11 w 90"/>
                <a:gd name="T3" fmla="*/ 0 h 106"/>
                <a:gd name="T4" fmla="*/ 9 w 90"/>
                <a:gd name="T5" fmla="*/ 2 h 106"/>
                <a:gd name="T6" fmla="*/ 6 w 90"/>
                <a:gd name="T7" fmla="*/ 4 h 106"/>
                <a:gd name="T8" fmla="*/ 4 w 90"/>
                <a:gd name="T9" fmla="*/ 5 h 106"/>
                <a:gd name="T10" fmla="*/ 3 w 90"/>
                <a:gd name="T11" fmla="*/ 7 h 106"/>
                <a:gd name="T12" fmla="*/ 1 w 90"/>
                <a:gd name="T13" fmla="*/ 10 h 106"/>
                <a:gd name="T14" fmla="*/ 0 w 90"/>
                <a:gd name="T15" fmla="*/ 12 h 106"/>
                <a:gd name="T16" fmla="*/ 0 w 90"/>
                <a:gd name="T17" fmla="*/ 15 h 106"/>
                <a:gd name="T18" fmla="*/ 0 w 90"/>
                <a:gd name="T19" fmla="*/ 91 h 106"/>
                <a:gd name="T20" fmla="*/ 0 w 90"/>
                <a:gd name="T21" fmla="*/ 94 h 106"/>
                <a:gd name="T22" fmla="*/ 1 w 90"/>
                <a:gd name="T23" fmla="*/ 97 h 106"/>
                <a:gd name="T24" fmla="*/ 3 w 90"/>
                <a:gd name="T25" fmla="*/ 99 h 106"/>
                <a:gd name="T26" fmla="*/ 4 w 90"/>
                <a:gd name="T27" fmla="*/ 101 h 106"/>
                <a:gd name="T28" fmla="*/ 6 w 90"/>
                <a:gd name="T29" fmla="*/ 103 h 106"/>
                <a:gd name="T30" fmla="*/ 9 w 90"/>
                <a:gd name="T31" fmla="*/ 104 h 106"/>
                <a:gd name="T32" fmla="*/ 11 w 90"/>
                <a:gd name="T33" fmla="*/ 106 h 106"/>
                <a:gd name="T34" fmla="*/ 15 w 90"/>
                <a:gd name="T35" fmla="*/ 106 h 106"/>
                <a:gd name="T36" fmla="*/ 90 w 90"/>
                <a:gd name="T37" fmla="*/ 106 h 106"/>
                <a:gd name="T38" fmla="*/ 90 w 90"/>
                <a:gd name="T39" fmla="*/ 0 h 106"/>
                <a:gd name="T40" fmla="*/ 75 w 90"/>
                <a:gd name="T41" fmla="*/ 0 h 106"/>
                <a:gd name="T42" fmla="*/ 1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15" y="0"/>
                  </a:moveTo>
                  <a:lnTo>
                    <a:pt x="11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69">
              <a:extLst>
                <a:ext uri="{FF2B5EF4-FFF2-40B4-BE49-F238E27FC236}">
                  <a16:creationId xmlns:a16="http://schemas.microsoft.com/office/drawing/2014/main" id="{70C956FB-1840-44F1-8377-516D0A87B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22413"/>
              <a:ext cx="49213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136 w 151"/>
                <a:gd name="T5" fmla="*/ 0 h 105"/>
                <a:gd name="T6" fmla="*/ 0 w 151"/>
                <a:gd name="T7" fmla="*/ 0 h 105"/>
                <a:gd name="T8" fmla="*/ 0 w 151"/>
                <a:gd name="T9" fmla="*/ 105 h 105"/>
                <a:gd name="T10" fmla="*/ 136 w 151"/>
                <a:gd name="T11" fmla="*/ 105 h 105"/>
                <a:gd name="T12" fmla="*/ 151 w 151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36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70">
              <a:extLst>
                <a:ext uri="{FF2B5EF4-FFF2-40B4-BE49-F238E27FC236}">
                  <a16:creationId xmlns:a16="http://schemas.microsoft.com/office/drawing/2014/main" id="{31F34C55-620E-437B-84B4-9120D2B173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22413"/>
              <a:ext cx="28575" cy="33338"/>
            </a:xfrm>
            <a:custGeom>
              <a:avLst/>
              <a:gdLst>
                <a:gd name="T0" fmla="*/ 15 w 90"/>
                <a:gd name="T1" fmla="*/ 0 h 105"/>
                <a:gd name="T2" fmla="*/ 11 w 90"/>
                <a:gd name="T3" fmla="*/ 0 h 105"/>
                <a:gd name="T4" fmla="*/ 9 w 90"/>
                <a:gd name="T5" fmla="*/ 1 h 105"/>
                <a:gd name="T6" fmla="*/ 6 w 90"/>
                <a:gd name="T7" fmla="*/ 2 h 105"/>
                <a:gd name="T8" fmla="*/ 4 w 90"/>
                <a:gd name="T9" fmla="*/ 4 h 105"/>
                <a:gd name="T10" fmla="*/ 3 w 90"/>
                <a:gd name="T11" fmla="*/ 7 h 105"/>
                <a:gd name="T12" fmla="*/ 1 w 90"/>
                <a:gd name="T13" fmla="*/ 9 h 105"/>
                <a:gd name="T14" fmla="*/ 0 w 90"/>
                <a:gd name="T15" fmla="*/ 12 h 105"/>
                <a:gd name="T16" fmla="*/ 0 w 90"/>
                <a:gd name="T17" fmla="*/ 15 h 105"/>
                <a:gd name="T18" fmla="*/ 0 w 90"/>
                <a:gd name="T19" fmla="*/ 90 h 105"/>
                <a:gd name="T20" fmla="*/ 0 w 90"/>
                <a:gd name="T21" fmla="*/ 93 h 105"/>
                <a:gd name="T22" fmla="*/ 1 w 90"/>
                <a:gd name="T23" fmla="*/ 96 h 105"/>
                <a:gd name="T24" fmla="*/ 3 w 90"/>
                <a:gd name="T25" fmla="*/ 99 h 105"/>
                <a:gd name="T26" fmla="*/ 4 w 90"/>
                <a:gd name="T27" fmla="*/ 101 h 105"/>
                <a:gd name="T28" fmla="*/ 6 w 90"/>
                <a:gd name="T29" fmla="*/ 102 h 105"/>
                <a:gd name="T30" fmla="*/ 9 w 90"/>
                <a:gd name="T31" fmla="*/ 104 h 105"/>
                <a:gd name="T32" fmla="*/ 11 w 90"/>
                <a:gd name="T33" fmla="*/ 105 h 105"/>
                <a:gd name="T34" fmla="*/ 15 w 90"/>
                <a:gd name="T35" fmla="*/ 105 h 105"/>
                <a:gd name="T36" fmla="*/ 7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  <a:gd name="T42" fmla="*/ 75 w 90"/>
                <a:gd name="T43" fmla="*/ 0 h 105"/>
                <a:gd name="T44" fmla="*/ 15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71">
              <a:extLst>
                <a:ext uri="{FF2B5EF4-FFF2-40B4-BE49-F238E27FC236}">
                  <a16:creationId xmlns:a16="http://schemas.microsoft.com/office/drawing/2014/main" id="{18397A4D-BBCC-464A-A388-9BDBF3FBC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22413"/>
              <a:ext cx="28575" cy="33338"/>
            </a:xfrm>
            <a:custGeom>
              <a:avLst/>
              <a:gdLst>
                <a:gd name="T0" fmla="*/ 75 w 90"/>
                <a:gd name="T1" fmla="*/ 0 h 105"/>
                <a:gd name="T2" fmla="*/ 0 w 90"/>
                <a:gd name="T3" fmla="*/ 0 h 105"/>
                <a:gd name="T4" fmla="*/ 0 w 90"/>
                <a:gd name="T5" fmla="*/ 105 h 105"/>
                <a:gd name="T6" fmla="*/ 75 w 90"/>
                <a:gd name="T7" fmla="*/ 105 h 105"/>
                <a:gd name="T8" fmla="*/ 78 w 90"/>
                <a:gd name="T9" fmla="*/ 105 h 105"/>
                <a:gd name="T10" fmla="*/ 80 w 90"/>
                <a:gd name="T11" fmla="*/ 104 h 105"/>
                <a:gd name="T12" fmla="*/ 84 w 90"/>
                <a:gd name="T13" fmla="*/ 102 h 105"/>
                <a:gd name="T14" fmla="*/ 86 w 90"/>
                <a:gd name="T15" fmla="*/ 101 h 105"/>
                <a:gd name="T16" fmla="*/ 88 w 90"/>
                <a:gd name="T17" fmla="*/ 99 h 105"/>
                <a:gd name="T18" fmla="*/ 89 w 90"/>
                <a:gd name="T19" fmla="*/ 96 h 105"/>
                <a:gd name="T20" fmla="*/ 90 w 90"/>
                <a:gd name="T21" fmla="*/ 93 h 105"/>
                <a:gd name="T22" fmla="*/ 90 w 90"/>
                <a:gd name="T23" fmla="*/ 90 h 105"/>
                <a:gd name="T24" fmla="*/ 90 w 90"/>
                <a:gd name="T25" fmla="*/ 15 h 105"/>
                <a:gd name="T26" fmla="*/ 90 w 90"/>
                <a:gd name="T27" fmla="*/ 12 h 105"/>
                <a:gd name="T28" fmla="*/ 89 w 90"/>
                <a:gd name="T29" fmla="*/ 9 h 105"/>
                <a:gd name="T30" fmla="*/ 88 w 90"/>
                <a:gd name="T31" fmla="*/ 7 h 105"/>
                <a:gd name="T32" fmla="*/ 86 w 90"/>
                <a:gd name="T33" fmla="*/ 4 h 105"/>
                <a:gd name="T34" fmla="*/ 84 w 90"/>
                <a:gd name="T35" fmla="*/ 2 h 105"/>
                <a:gd name="T36" fmla="*/ 80 w 90"/>
                <a:gd name="T37" fmla="*/ 1 h 105"/>
                <a:gd name="T38" fmla="*/ 78 w 90"/>
                <a:gd name="T39" fmla="*/ 0 h 105"/>
                <a:gd name="T40" fmla="*/ 75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75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72">
              <a:extLst>
                <a:ext uri="{FF2B5EF4-FFF2-40B4-BE49-F238E27FC236}">
                  <a16:creationId xmlns:a16="http://schemas.microsoft.com/office/drawing/2014/main" id="{196FE97D-77A1-4D52-A288-82512B28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462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4 h 105"/>
                <a:gd name="T12" fmla="*/ 3 w 90"/>
                <a:gd name="T13" fmla="*/ 6 h 105"/>
                <a:gd name="T14" fmla="*/ 1 w 90"/>
                <a:gd name="T15" fmla="*/ 9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3 h 105"/>
                <a:gd name="T24" fmla="*/ 1 w 90"/>
                <a:gd name="T25" fmla="*/ 96 h 105"/>
                <a:gd name="T26" fmla="*/ 3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45 w 90"/>
                <a:gd name="T39" fmla="*/ 105 h 105"/>
                <a:gd name="T40" fmla="*/ 90 w 90"/>
                <a:gd name="T41" fmla="*/ 105 h 105"/>
                <a:gd name="T42" fmla="*/ 90 w 90"/>
                <a:gd name="T4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73">
              <a:extLst>
                <a:ext uri="{FF2B5EF4-FFF2-40B4-BE49-F238E27FC236}">
                  <a16:creationId xmlns:a16="http://schemas.microsoft.com/office/drawing/2014/main" id="{AEEC57E4-9646-4A44-BD9D-7456C2624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4462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46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06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4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6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74">
              <a:extLst>
                <a:ext uri="{FF2B5EF4-FFF2-40B4-BE49-F238E27FC236}">
                  <a16:creationId xmlns:a16="http://schemas.microsoft.com/office/drawing/2014/main" id="{3033CFA5-C735-49A7-99D6-6BC7D8DA0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7713" y="1446213"/>
              <a:ext cx="28575" cy="33338"/>
            </a:xfrm>
            <a:custGeom>
              <a:avLst/>
              <a:gdLst>
                <a:gd name="T0" fmla="*/ 90 w 90"/>
                <a:gd name="T1" fmla="*/ 15 h 105"/>
                <a:gd name="T2" fmla="*/ 90 w 90"/>
                <a:gd name="T3" fmla="*/ 12 h 105"/>
                <a:gd name="T4" fmla="*/ 89 w 90"/>
                <a:gd name="T5" fmla="*/ 9 h 105"/>
                <a:gd name="T6" fmla="*/ 88 w 90"/>
                <a:gd name="T7" fmla="*/ 6 h 105"/>
                <a:gd name="T8" fmla="*/ 86 w 90"/>
                <a:gd name="T9" fmla="*/ 4 h 105"/>
                <a:gd name="T10" fmla="*/ 84 w 90"/>
                <a:gd name="T11" fmla="*/ 2 h 105"/>
                <a:gd name="T12" fmla="*/ 81 w 90"/>
                <a:gd name="T13" fmla="*/ 1 h 105"/>
                <a:gd name="T14" fmla="*/ 78 w 90"/>
                <a:gd name="T15" fmla="*/ 0 h 105"/>
                <a:gd name="T16" fmla="*/ 75 w 90"/>
                <a:gd name="T17" fmla="*/ 0 h 105"/>
                <a:gd name="T18" fmla="*/ 45 w 90"/>
                <a:gd name="T19" fmla="*/ 0 h 105"/>
                <a:gd name="T20" fmla="*/ 0 w 90"/>
                <a:gd name="T21" fmla="*/ 0 h 105"/>
                <a:gd name="T22" fmla="*/ 0 w 90"/>
                <a:gd name="T23" fmla="*/ 105 h 105"/>
                <a:gd name="T24" fmla="*/ 75 w 90"/>
                <a:gd name="T25" fmla="*/ 105 h 105"/>
                <a:gd name="T26" fmla="*/ 78 w 90"/>
                <a:gd name="T27" fmla="*/ 105 h 105"/>
                <a:gd name="T28" fmla="*/ 81 w 90"/>
                <a:gd name="T29" fmla="*/ 104 h 105"/>
                <a:gd name="T30" fmla="*/ 84 w 90"/>
                <a:gd name="T31" fmla="*/ 103 h 105"/>
                <a:gd name="T32" fmla="*/ 86 w 90"/>
                <a:gd name="T33" fmla="*/ 101 h 105"/>
                <a:gd name="T34" fmla="*/ 88 w 90"/>
                <a:gd name="T35" fmla="*/ 99 h 105"/>
                <a:gd name="T36" fmla="*/ 89 w 90"/>
                <a:gd name="T37" fmla="*/ 96 h 105"/>
                <a:gd name="T38" fmla="*/ 90 w 90"/>
                <a:gd name="T39" fmla="*/ 93 h 105"/>
                <a:gd name="T40" fmla="*/ 90 w 90"/>
                <a:gd name="T41" fmla="*/ 90 h 105"/>
                <a:gd name="T42" fmla="*/ 90 w 90"/>
                <a:gd name="T43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15"/>
                  </a:moveTo>
                  <a:lnTo>
                    <a:pt x="90" y="12"/>
                  </a:lnTo>
                  <a:lnTo>
                    <a:pt x="89" y="9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475">
              <a:extLst>
                <a:ext uri="{FF2B5EF4-FFF2-40B4-BE49-F238E27FC236}">
                  <a16:creationId xmlns:a16="http://schemas.microsoft.com/office/drawing/2014/main" id="{065F74B0-847F-49F5-9074-1CED108D1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08113"/>
              <a:ext cx="30163" cy="33338"/>
            </a:xfrm>
            <a:custGeom>
              <a:avLst/>
              <a:gdLst>
                <a:gd name="T0" fmla="*/ 0 w 91"/>
                <a:gd name="T1" fmla="*/ 90 h 105"/>
                <a:gd name="T2" fmla="*/ 1 w 91"/>
                <a:gd name="T3" fmla="*/ 93 h 105"/>
                <a:gd name="T4" fmla="*/ 1 w 91"/>
                <a:gd name="T5" fmla="*/ 95 h 105"/>
                <a:gd name="T6" fmla="*/ 3 w 91"/>
                <a:gd name="T7" fmla="*/ 98 h 105"/>
                <a:gd name="T8" fmla="*/ 4 w 91"/>
                <a:gd name="T9" fmla="*/ 101 h 105"/>
                <a:gd name="T10" fmla="*/ 7 w 91"/>
                <a:gd name="T11" fmla="*/ 103 h 105"/>
                <a:gd name="T12" fmla="*/ 9 w 91"/>
                <a:gd name="T13" fmla="*/ 104 h 105"/>
                <a:gd name="T14" fmla="*/ 13 w 91"/>
                <a:gd name="T15" fmla="*/ 105 h 105"/>
                <a:gd name="T16" fmla="*/ 15 w 91"/>
                <a:gd name="T17" fmla="*/ 105 h 105"/>
                <a:gd name="T18" fmla="*/ 45 w 91"/>
                <a:gd name="T19" fmla="*/ 105 h 105"/>
                <a:gd name="T20" fmla="*/ 91 w 91"/>
                <a:gd name="T21" fmla="*/ 105 h 105"/>
                <a:gd name="T22" fmla="*/ 91 w 91"/>
                <a:gd name="T23" fmla="*/ 0 h 105"/>
                <a:gd name="T24" fmla="*/ 15 w 91"/>
                <a:gd name="T25" fmla="*/ 0 h 105"/>
                <a:gd name="T26" fmla="*/ 13 w 91"/>
                <a:gd name="T27" fmla="*/ 0 h 105"/>
                <a:gd name="T28" fmla="*/ 9 w 91"/>
                <a:gd name="T29" fmla="*/ 1 h 105"/>
                <a:gd name="T30" fmla="*/ 7 w 91"/>
                <a:gd name="T31" fmla="*/ 2 h 105"/>
                <a:gd name="T32" fmla="*/ 4 w 91"/>
                <a:gd name="T33" fmla="*/ 4 h 105"/>
                <a:gd name="T34" fmla="*/ 3 w 91"/>
                <a:gd name="T35" fmla="*/ 6 h 105"/>
                <a:gd name="T36" fmla="*/ 1 w 91"/>
                <a:gd name="T37" fmla="*/ 8 h 105"/>
                <a:gd name="T38" fmla="*/ 1 w 91"/>
                <a:gd name="T39" fmla="*/ 11 h 105"/>
                <a:gd name="T40" fmla="*/ 0 w 91"/>
                <a:gd name="T41" fmla="*/ 15 h 105"/>
                <a:gd name="T42" fmla="*/ 0 w 91"/>
                <a:gd name="T43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0" y="90"/>
                  </a:moveTo>
                  <a:lnTo>
                    <a:pt x="1" y="93"/>
                  </a:lnTo>
                  <a:lnTo>
                    <a:pt x="1" y="95"/>
                  </a:lnTo>
                  <a:lnTo>
                    <a:pt x="3" y="98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9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1" y="105"/>
                  </a:lnTo>
                  <a:lnTo>
                    <a:pt x="91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76">
              <a:extLst>
                <a:ext uri="{FF2B5EF4-FFF2-40B4-BE49-F238E27FC236}">
                  <a16:creationId xmlns:a16="http://schemas.microsoft.com/office/drawing/2014/main" id="{DB22E8D4-6BB2-4D40-BB88-1C39D4F8EB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1408113"/>
              <a:ext cx="47625" cy="33338"/>
            </a:xfrm>
            <a:custGeom>
              <a:avLst/>
              <a:gdLst>
                <a:gd name="T0" fmla="*/ 0 w 150"/>
                <a:gd name="T1" fmla="*/ 105 h 105"/>
                <a:gd name="T2" fmla="*/ 105 w 150"/>
                <a:gd name="T3" fmla="*/ 105 h 105"/>
                <a:gd name="T4" fmla="*/ 150 w 150"/>
                <a:gd name="T5" fmla="*/ 105 h 105"/>
                <a:gd name="T6" fmla="*/ 150 w 150"/>
                <a:gd name="T7" fmla="*/ 0 h 105"/>
                <a:gd name="T8" fmla="*/ 75 w 150"/>
                <a:gd name="T9" fmla="*/ 0 h 105"/>
                <a:gd name="T10" fmla="*/ 0 w 150"/>
                <a:gd name="T11" fmla="*/ 0 h 105"/>
                <a:gd name="T12" fmla="*/ 0 w 150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0" y="105"/>
                  </a:move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478">
              <a:extLst>
                <a:ext uri="{FF2B5EF4-FFF2-40B4-BE49-F238E27FC236}">
                  <a16:creationId xmlns:a16="http://schemas.microsoft.com/office/drawing/2014/main" id="{87F52D03-CB49-4783-A300-614548CAD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408113"/>
              <a:ext cx="28575" cy="33338"/>
            </a:xfrm>
            <a:custGeom>
              <a:avLst/>
              <a:gdLst>
                <a:gd name="T0" fmla="*/ 0 w 90"/>
                <a:gd name="T1" fmla="*/ 105 h 105"/>
                <a:gd name="T2" fmla="*/ 75 w 90"/>
                <a:gd name="T3" fmla="*/ 105 h 105"/>
                <a:gd name="T4" fmla="*/ 78 w 90"/>
                <a:gd name="T5" fmla="*/ 105 h 105"/>
                <a:gd name="T6" fmla="*/ 82 w 90"/>
                <a:gd name="T7" fmla="*/ 104 h 105"/>
                <a:gd name="T8" fmla="*/ 84 w 90"/>
                <a:gd name="T9" fmla="*/ 103 h 105"/>
                <a:gd name="T10" fmla="*/ 86 w 90"/>
                <a:gd name="T11" fmla="*/ 101 h 105"/>
                <a:gd name="T12" fmla="*/ 88 w 90"/>
                <a:gd name="T13" fmla="*/ 98 h 105"/>
                <a:gd name="T14" fmla="*/ 89 w 90"/>
                <a:gd name="T15" fmla="*/ 95 h 105"/>
                <a:gd name="T16" fmla="*/ 90 w 90"/>
                <a:gd name="T17" fmla="*/ 93 h 105"/>
                <a:gd name="T18" fmla="*/ 90 w 90"/>
                <a:gd name="T19" fmla="*/ 90 h 105"/>
                <a:gd name="T20" fmla="*/ 90 w 90"/>
                <a:gd name="T21" fmla="*/ 15 h 105"/>
                <a:gd name="T22" fmla="*/ 90 w 90"/>
                <a:gd name="T23" fmla="*/ 11 h 105"/>
                <a:gd name="T24" fmla="*/ 89 w 90"/>
                <a:gd name="T25" fmla="*/ 8 h 105"/>
                <a:gd name="T26" fmla="*/ 88 w 90"/>
                <a:gd name="T27" fmla="*/ 6 h 105"/>
                <a:gd name="T28" fmla="*/ 86 w 90"/>
                <a:gd name="T29" fmla="*/ 4 h 105"/>
                <a:gd name="T30" fmla="*/ 84 w 90"/>
                <a:gd name="T31" fmla="*/ 2 h 105"/>
                <a:gd name="T32" fmla="*/ 82 w 90"/>
                <a:gd name="T33" fmla="*/ 1 h 105"/>
                <a:gd name="T34" fmla="*/ 78 w 90"/>
                <a:gd name="T35" fmla="*/ 0 h 105"/>
                <a:gd name="T36" fmla="*/ 75 w 90"/>
                <a:gd name="T37" fmla="*/ 0 h 105"/>
                <a:gd name="T38" fmla="*/ 0 w 90"/>
                <a:gd name="T39" fmla="*/ 0 h 105"/>
                <a:gd name="T40" fmla="*/ 0 w 90"/>
                <a:gd name="T4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05"/>
                  </a:moveTo>
                  <a:lnTo>
                    <a:pt x="75" y="105"/>
                  </a:lnTo>
                  <a:lnTo>
                    <a:pt x="78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8"/>
                  </a:lnTo>
                  <a:lnTo>
                    <a:pt x="89" y="95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1"/>
                  </a:lnTo>
                  <a:lnTo>
                    <a:pt x="89" y="8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479">
              <a:extLst>
                <a:ext uri="{FF2B5EF4-FFF2-40B4-BE49-F238E27FC236}">
                  <a16:creationId xmlns:a16="http://schemas.microsoft.com/office/drawing/2014/main" id="{DBADE0C6-806F-47B9-9C52-13B9C417A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560513"/>
              <a:ext cx="28575" cy="33338"/>
            </a:xfrm>
            <a:custGeom>
              <a:avLst/>
              <a:gdLst>
                <a:gd name="T0" fmla="*/ 90 w 90"/>
                <a:gd name="T1" fmla="*/ 90 h 105"/>
                <a:gd name="T2" fmla="*/ 90 w 90"/>
                <a:gd name="T3" fmla="*/ 15 h 105"/>
                <a:gd name="T4" fmla="*/ 90 w 90"/>
                <a:gd name="T5" fmla="*/ 12 h 105"/>
                <a:gd name="T6" fmla="*/ 89 w 90"/>
                <a:gd name="T7" fmla="*/ 9 h 105"/>
                <a:gd name="T8" fmla="*/ 88 w 90"/>
                <a:gd name="T9" fmla="*/ 7 h 105"/>
                <a:gd name="T10" fmla="*/ 86 w 90"/>
                <a:gd name="T11" fmla="*/ 5 h 105"/>
                <a:gd name="T12" fmla="*/ 84 w 90"/>
                <a:gd name="T13" fmla="*/ 2 h 105"/>
                <a:gd name="T14" fmla="*/ 80 w 90"/>
                <a:gd name="T15" fmla="*/ 1 h 105"/>
                <a:gd name="T16" fmla="*/ 78 w 90"/>
                <a:gd name="T17" fmla="*/ 0 h 105"/>
                <a:gd name="T18" fmla="*/ 75 w 90"/>
                <a:gd name="T19" fmla="*/ 0 h 105"/>
                <a:gd name="T20" fmla="*/ 15 w 90"/>
                <a:gd name="T21" fmla="*/ 0 h 105"/>
                <a:gd name="T22" fmla="*/ 0 w 90"/>
                <a:gd name="T23" fmla="*/ 0 h 105"/>
                <a:gd name="T24" fmla="*/ 0 w 90"/>
                <a:gd name="T25" fmla="*/ 105 h 105"/>
                <a:gd name="T26" fmla="*/ 15 w 90"/>
                <a:gd name="T27" fmla="*/ 105 h 105"/>
                <a:gd name="T28" fmla="*/ 75 w 90"/>
                <a:gd name="T29" fmla="*/ 105 h 105"/>
                <a:gd name="T30" fmla="*/ 78 w 90"/>
                <a:gd name="T31" fmla="*/ 105 h 105"/>
                <a:gd name="T32" fmla="*/ 80 w 90"/>
                <a:gd name="T33" fmla="*/ 104 h 105"/>
                <a:gd name="T34" fmla="*/ 84 w 90"/>
                <a:gd name="T35" fmla="*/ 103 h 105"/>
                <a:gd name="T36" fmla="*/ 86 w 90"/>
                <a:gd name="T37" fmla="*/ 101 h 105"/>
                <a:gd name="T38" fmla="*/ 88 w 90"/>
                <a:gd name="T39" fmla="*/ 99 h 105"/>
                <a:gd name="T40" fmla="*/ 89 w 90"/>
                <a:gd name="T41" fmla="*/ 97 h 105"/>
                <a:gd name="T42" fmla="*/ 90 w 90"/>
                <a:gd name="T43" fmla="*/ 94 h 105"/>
                <a:gd name="T44" fmla="*/ 90 w 90"/>
                <a:gd name="T45" fmla="*/ 90 h 105"/>
                <a:gd name="T46" fmla="*/ 90 w 90"/>
                <a:gd name="T47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05">
                  <a:moveTo>
                    <a:pt x="90" y="90"/>
                  </a:move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0"/>
                  </a:lnTo>
                  <a:lnTo>
                    <a:pt x="9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80">
              <a:extLst>
                <a:ext uri="{FF2B5EF4-FFF2-40B4-BE49-F238E27FC236}">
                  <a16:creationId xmlns:a16="http://schemas.microsoft.com/office/drawing/2014/main" id="{C8E574A7-2E84-4B27-8D39-E8F428DC1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5605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15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5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81">
              <a:extLst>
                <a:ext uri="{FF2B5EF4-FFF2-40B4-BE49-F238E27FC236}">
                  <a16:creationId xmlns:a16="http://schemas.microsoft.com/office/drawing/2014/main" id="{8B0D6F72-7A5D-4B7E-BC3D-3CDDA28ECD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5 h 105"/>
                <a:gd name="T12" fmla="*/ 2 w 90"/>
                <a:gd name="T13" fmla="*/ 7 h 105"/>
                <a:gd name="T14" fmla="*/ 1 w 90"/>
                <a:gd name="T15" fmla="*/ 10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4 h 105"/>
                <a:gd name="T24" fmla="*/ 1 w 90"/>
                <a:gd name="T25" fmla="*/ 97 h 105"/>
                <a:gd name="T26" fmla="*/ 2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82">
              <a:extLst>
                <a:ext uri="{FF2B5EF4-FFF2-40B4-BE49-F238E27FC236}">
                  <a16:creationId xmlns:a16="http://schemas.microsoft.com/office/drawing/2014/main" id="{A018FEA5-42F8-45D6-903D-DEDCEE104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84313"/>
              <a:ext cx="49213" cy="33338"/>
            </a:xfrm>
            <a:custGeom>
              <a:avLst/>
              <a:gdLst>
                <a:gd name="T0" fmla="*/ 151 w 151"/>
                <a:gd name="T1" fmla="*/ 106 h 106"/>
                <a:gd name="T2" fmla="*/ 151 w 151"/>
                <a:gd name="T3" fmla="*/ 0 h 106"/>
                <a:gd name="T4" fmla="*/ 45 w 151"/>
                <a:gd name="T5" fmla="*/ 0 h 106"/>
                <a:gd name="T6" fmla="*/ 0 w 151"/>
                <a:gd name="T7" fmla="*/ 0 h 106"/>
                <a:gd name="T8" fmla="*/ 0 w 151"/>
                <a:gd name="T9" fmla="*/ 106 h 106"/>
                <a:gd name="T10" fmla="*/ 15 w 151"/>
                <a:gd name="T11" fmla="*/ 106 h 106"/>
                <a:gd name="T12" fmla="*/ 151 w 151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6">
                  <a:moveTo>
                    <a:pt x="151" y="106"/>
                  </a:move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15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83">
              <a:extLst>
                <a:ext uri="{FF2B5EF4-FFF2-40B4-BE49-F238E27FC236}">
                  <a16:creationId xmlns:a16="http://schemas.microsoft.com/office/drawing/2014/main" id="{9420C61C-BD63-442B-856D-C607C2060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484313"/>
              <a:ext cx="28575" cy="33338"/>
            </a:xfrm>
            <a:custGeom>
              <a:avLst/>
              <a:gdLst>
                <a:gd name="T0" fmla="*/ 75 w 90"/>
                <a:gd name="T1" fmla="*/ 106 h 106"/>
                <a:gd name="T2" fmla="*/ 78 w 90"/>
                <a:gd name="T3" fmla="*/ 105 h 106"/>
                <a:gd name="T4" fmla="*/ 80 w 90"/>
                <a:gd name="T5" fmla="*/ 104 h 106"/>
                <a:gd name="T6" fmla="*/ 84 w 90"/>
                <a:gd name="T7" fmla="*/ 103 h 106"/>
                <a:gd name="T8" fmla="*/ 86 w 90"/>
                <a:gd name="T9" fmla="*/ 101 h 106"/>
                <a:gd name="T10" fmla="*/ 88 w 90"/>
                <a:gd name="T11" fmla="*/ 99 h 106"/>
                <a:gd name="T12" fmla="*/ 89 w 90"/>
                <a:gd name="T13" fmla="*/ 96 h 106"/>
                <a:gd name="T14" fmla="*/ 90 w 90"/>
                <a:gd name="T15" fmla="*/ 93 h 106"/>
                <a:gd name="T16" fmla="*/ 90 w 90"/>
                <a:gd name="T17" fmla="*/ 91 h 106"/>
                <a:gd name="T18" fmla="*/ 90 w 90"/>
                <a:gd name="T19" fmla="*/ 15 h 106"/>
                <a:gd name="T20" fmla="*/ 90 w 90"/>
                <a:gd name="T21" fmla="*/ 13 h 106"/>
                <a:gd name="T22" fmla="*/ 89 w 90"/>
                <a:gd name="T23" fmla="*/ 10 h 106"/>
                <a:gd name="T24" fmla="*/ 88 w 90"/>
                <a:gd name="T25" fmla="*/ 7 h 106"/>
                <a:gd name="T26" fmla="*/ 86 w 90"/>
                <a:gd name="T27" fmla="*/ 4 h 106"/>
                <a:gd name="T28" fmla="*/ 84 w 90"/>
                <a:gd name="T29" fmla="*/ 3 h 106"/>
                <a:gd name="T30" fmla="*/ 80 w 90"/>
                <a:gd name="T31" fmla="*/ 1 h 106"/>
                <a:gd name="T32" fmla="*/ 78 w 90"/>
                <a:gd name="T33" fmla="*/ 1 h 106"/>
                <a:gd name="T34" fmla="*/ 75 w 90"/>
                <a:gd name="T35" fmla="*/ 0 h 106"/>
                <a:gd name="T36" fmla="*/ 45 w 90"/>
                <a:gd name="T37" fmla="*/ 0 h 106"/>
                <a:gd name="T38" fmla="*/ 0 w 90"/>
                <a:gd name="T39" fmla="*/ 0 h 106"/>
                <a:gd name="T40" fmla="*/ 0 w 90"/>
                <a:gd name="T41" fmla="*/ 106 h 106"/>
                <a:gd name="T42" fmla="*/ 15 w 90"/>
                <a:gd name="T43" fmla="*/ 106 h 106"/>
                <a:gd name="T44" fmla="*/ 75 w 90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6">
                  <a:moveTo>
                    <a:pt x="75" y="106"/>
                  </a:move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484">
              <a:extLst>
                <a:ext uri="{FF2B5EF4-FFF2-40B4-BE49-F238E27FC236}">
                  <a16:creationId xmlns:a16="http://schemas.microsoft.com/office/drawing/2014/main" id="{71355AF3-97FA-44F4-8CED-39EABD7997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484313"/>
              <a:ext cx="28575" cy="33338"/>
            </a:xfrm>
            <a:custGeom>
              <a:avLst/>
              <a:gdLst>
                <a:gd name="T0" fmla="*/ 15 w 90"/>
                <a:gd name="T1" fmla="*/ 106 h 106"/>
                <a:gd name="T2" fmla="*/ 90 w 90"/>
                <a:gd name="T3" fmla="*/ 106 h 106"/>
                <a:gd name="T4" fmla="*/ 90 w 90"/>
                <a:gd name="T5" fmla="*/ 0 h 106"/>
                <a:gd name="T6" fmla="*/ 15 w 90"/>
                <a:gd name="T7" fmla="*/ 0 h 106"/>
                <a:gd name="T8" fmla="*/ 11 w 90"/>
                <a:gd name="T9" fmla="*/ 1 h 106"/>
                <a:gd name="T10" fmla="*/ 9 w 90"/>
                <a:gd name="T11" fmla="*/ 1 h 106"/>
                <a:gd name="T12" fmla="*/ 6 w 90"/>
                <a:gd name="T13" fmla="*/ 3 h 106"/>
                <a:gd name="T14" fmla="*/ 4 w 90"/>
                <a:gd name="T15" fmla="*/ 4 h 106"/>
                <a:gd name="T16" fmla="*/ 2 w 90"/>
                <a:gd name="T17" fmla="*/ 7 h 106"/>
                <a:gd name="T18" fmla="*/ 1 w 90"/>
                <a:gd name="T19" fmla="*/ 10 h 106"/>
                <a:gd name="T20" fmla="*/ 0 w 90"/>
                <a:gd name="T21" fmla="*/ 13 h 106"/>
                <a:gd name="T22" fmla="*/ 0 w 90"/>
                <a:gd name="T23" fmla="*/ 15 h 106"/>
                <a:gd name="T24" fmla="*/ 0 w 90"/>
                <a:gd name="T25" fmla="*/ 90 h 106"/>
                <a:gd name="T26" fmla="*/ 0 w 90"/>
                <a:gd name="T27" fmla="*/ 93 h 106"/>
                <a:gd name="T28" fmla="*/ 1 w 90"/>
                <a:gd name="T29" fmla="*/ 96 h 106"/>
                <a:gd name="T30" fmla="*/ 2 w 90"/>
                <a:gd name="T31" fmla="*/ 99 h 106"/>
                <a:gd name="T32" fmla="*/ 4 w 90"/>
                <a:gd name="T33" fmla="*/ 101 h 106"/>
                <a:gd name="T34" fmla="*/ 6 w 90"/>
                <a:gd name="T35" fmla="*/ 103 h 106"/>
                <a:gd name="T36" fmla="*/ 9 w 90"/>
                <a:gd name="T37" fmla="*/ 104 h 106"/>
                <a:gd name="T38" fmla="*/ 11 w 90"/>
                <a:gd name="T39" fmla="*/ 105 h 106"/>
                <a:gd name="T40" fmla="*/ 15 w 90"/>
                <a:gd name="T4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15" y="106"/>
                  </a:move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485">
              <a:extLst>
                <a:ext uri="{FF2B5EF4-FFF2-40B4-BE49-F238E27FC236}">
                  <a16:creationId xmlns:a16="http://schemas.microsoft.com/office/drawing/2014/main" id="{1D1D6786-F147-423B-8681-E0DF22328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368425"/>
              <a:ext cx="28575" cy="34925"/>
            </a:xfrm>
            <a:custGeom>
              <a:avLst/>
              <a:gdLst>
                <a:gd name="T0" fmla="*/ 90 w 90"/>
                <a:gd name="T1" fmla="*/ 92 h 107"/>
                <a:gd name="T2" fmla="*/ 90 w 90"/>
                <a:gd name="T3" fmla="*/ 15 h 107"/>
                <a:gd name="T4" fmla="*/ 90 w 90"/>
                <a:gd name="T5" fmla="*/ 13 h 107"/>
                <a:gd name="T6" fmla="*/ 89 w 90"/>
                <a:gd name="T7" fmla="*/ 10 h 107"/>
                <a:gd name="T8" fmla="*/ 88 w 90"/>
                <a:gd name="T9" fmla="*/ 8 h 107"/>
                <a:gd name="T10" fmla="*/ 86 w 90"/>
                <a:gd name="T11" fmla="*/ 6 h 107"/>
                <a:gd name="T12" fmla="*/ 84 w 90"/>
                <a:gd name="T13" fmla="*/ 4 h 107"/>
                <a:gd name="T14" fmla="*/ 80 w 90"/>
                <a:gd name="T15" fmla="*/ 3 h 107"/>
                <a:gd name="T16" fmla="*/ 78 w 90"/>
                <a:gd name="T17" fmla="*/ 2 h 107"/>
                <a:gd name="T18" fmla="*/ 75 w 90"/>
                <a:gd name="T19" fmla="*/ 2 h 107"/>
                <a:gd name="T20" fmla="*/ 0 w 90"/>
                <a:gd name="T21" fmla="*/ 0 h 107"/>
                <a:gd name="T22" fmla="*/ 0 w 90"/>
                <a:gd name="T23" fmla="*/ 107 h 107"/>
                <a:gd name="T24" fmla="*/ 75 w 90"/>
                <a:gd name="T25" fmla="*/ 107 h 107"/>
                <a:gd name="T26" fmla="*/ 78 w 90"/>
                <a:gd name="T27" fmla="*/ 106 h 107"/>
                <a:gd name="T28" fmla="*/ 80 w 90"/>
                <a:gd name="T29" fmla="*/ 106 h 107"/>
                <a:gd name="T30" fmla="*/ 84 w 90"/>
                <a:gd name="T31" fmla="*/ 103 h 107"/>
                <a:gd name="T32" fmla="*/ 86 w 90"/>
                <a:gd name="T33" fmla="*/ 102 h 107"/>
                <a:gd name="T34" fmla="*/ 88 w 90"/>
                <a:gd name="T35" fmla="*/ 100 h 107"/>
                <a:gd name="T36" fmla="*/ 89 w 90"/>
                <a:gd name="T37" fmla="*/ 97 h 107"/>
                <a:gd name="T38" fmla="*/ 90 w 90"/>
                <a:gd name="T39" fmla="*/ 95 h 107"/>
                <a:gd name="T40" fmla="*/ 90 w 90"/>
                <a:gd name="T41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90" y="92"/>
                  </a:move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8"/>
                  </a:lnTo>
                  <a:lnTo>
                    <a:pt x="86" y="6"/>
                  </a:lnTo>
                  <a:lnTo>
                    <a:pt x="84" y="4"/>
                  </a:lnTo>
                  <a:lnTo>
                    <a:pt x="80" y="3"/>
                  </a:lnTo>
                  <a:lnTo>
                    <a:pt x="78" y="2"/>
                  </a:lnTo>
                  <a:lnTo>
                    <a:pt x="75" y="2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5" y="107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4" y="103"/>
                  </a:lnTo>
                  <a:lnTo>
                    <a:pt x="86" y="102"/>
                  </a:lnTo>
                  <a:lnTo>
                    <a:pt x="88" y="100"/>
                  </a:lnTo>
                  <a:lnTo>
                    <a:pt x="89" y="97"/>
                  </a:lnTo>
                  <a:lnTo>
                    <a:pt x="90" y="95"/>
                  </a:ln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486">
              <a:extLst>
                <a:ext uri="{FF2B5EF4-FFF2-40B4-BE49-F238E27FC236}">
                  <a16:creationId xmlns:a16="http://schemas.microsoft.com/office/drawing/2014/main" id="{7EF27FE8-5FBD-4924-9F78-02B9C47D5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368425"/>
              <a:ext cx="28575" cy="34925"/>
            </a:xfrm>
            <a:custGeom>
              <a:avLst/>
              <a:gdLst>
                <a:gd name="T0" fmla="*/ 15 w 90"/>
                <a:gd name="T1" fmla="*/ 107 h 107"/>
                <a:gd name="T2" fmla="*/ 90 w 90"/>
                <a:gd name="T3" fmla="*/ 107 h 107"/>
                <a:gd name="T4" fmla="*/ 90 w 90"/>
                <a:gd name="T5" fmla="*/ 0 h 107"/>
                <a:gd name="T6" fmla="*/ 15 w 90"/>
                <a:gd name="T7" fmla="*/ 0 h 107"/>
                <a:gd name="T8" fmla="*/ 11 w 90"/>
                <a:gd name="T9" fmla="*/ 2 h 107"/>
                <a:gd name="T10" fmla="*/ 9 w 90"/>
                <a:gd name="T11" fmla="*/ 3 h 107"/>
                <a:gd name="T12" fmla="*/ 6 w 90"/>
                <a:gd name="T13" fmla="*/ 4 h 107"/>
                <a:gd name="T14" fmla="*/ 4 w 90"/>
                <a:gd name="T15" fmla="*/ 6 h 107"/>
                <a:gd name="T16" fmla="*/ 3 w 90"/>
                <a:gd name="T17" fmla="*/ 8 h 107"/>
                <a:gd name="T18" fmla="*/ 1 w 90"/>
                <a:gd name="T19" fmla="*/ 10 h 107"/>
                <a:gd name="T20" fmla="*/ 0 w 90"/>
                <a:gd name="T21" fmla="*/ 13 h 107"/>
                <a:gd name="T22" fmla="*/ 0 w 90"/>
                <a:gd name="T23" fmla="*/ 17 h 107"/>
                <a:gd name="T24" fmla="*/ 0 w 90"/>
                <a:gd name="T25" fmla="*/ 92 h 107"/>
                <a:gd name="T26" fmla="*/ 0 w 90"/>
                <a:gd name="T27" fmla="*/ 95 h 107"/>
                <a:gd name="T28" fmla="*/ 1 w 90"/>
                <a:gd name="T29" fmla="*/ 97 h 107"/>
                <a:gd name="T30" fmla="*/ 3 w 90"/>
                <a:gd name="T31" fmla="*/ 100 h 107"/>
                <a:gd name="T32" fmla="*/ 4 w 90"/>
                <a:gd name="T33" fmla="*/ 102 h 107"/>
                <a:gd name="T34" fmla="*/ 6 w 90"/>
                <a:gd name="T35" fmla="*/ 103 h 107"/>
                <a:gd name="T36" fmla="*/ 9 w 90"/>
                <a:gd name="T37" fmla="*/ 106 h 107"/>
                <a:gd name="T38" fmla="*/ 11 w 90"/>
                <a:gd name="T39" fmla="*/ 106 h 107"/>
                <a:gd name="T40" fmla="*/ 15 w 90"/>
                <a:gd name="T4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15" y="107"/>
                  </a:moveTo>
                  <a:lnTo>
                    <a:pt x="90" y="107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100"/>
                  </a:lnTo>
                  <a:lnTo>
                    <a:pt x="4" y="102"/>
                  </a:lnTo>
                  <a:lnTo>
                    <a:pt x="6" y="103"/>
                  </a:lnTo>
                  <a:lnTo>
                    <a:pt x="9" y="106"/>
                  </a:lnTo>
                  <a:lnTo>
                    <a:pt x="11" y="106"/>
                  </a:lnTo>
                  <a:lnTo>
                    <a:pt x="15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487">
              <a:extLst>
                <a:ext uri="{FF2B5EF4-FFF2-40B4-BE49-F238E27FC236}">
                  <a16:creationId xmlns:a16="http://schemas.microsoft.com/office/drawing/2014/main" id="{CF46FD9E-E244-467B-8525-9D7D4A9D1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368425"/>
              <a:ext cx="49213" cy="34925"/>
            </a:xfrm>
            <a:custGeom>
              <a:avLst/>
              <a:gdLst>
                <a:gd name="T0" fmla="*/ 151 w 151"/>
                <a:gd name="T1" fmla="*/ 107 h 107"/>
                <a:gd name="T2" fmla="*/ 151 w 151"/>
                <a:gd name="T3" fmla="*/ 0 h 107"/>
                <a:gd name="T4" fmla="*/ 0 w 151"/>
                <a:gd name="T5" fmla="*/ 0 h 107"/>
                <a:gd name="T6" fmla="*/ 0 w 151"/>
                <a:gd name="T7" fmla="*/ 107 h 107"/>
                <a:gd name="T8" fmla="*/ 76 w 151"/>
                <a:gd name="T9" fmla="*/ 107 h 107"/>
                <a:gd name="T10" fmla="*/ 151 w 151"/>
                <a:gd name="T1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7">
                  <a:moveTo>
                    <a:pt x="151" y="107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6" y="107"/>
                  </a:lnTo>
                  <a:lnTo>
                    <a:pt x="15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488">
              <a:extLst>
                <a:ext uri="{FF2B5EF4-FFF2-40B4-BE49-F238E27FC236}">
                  <a16:creationId xmlns:a16="http://schemas.microsoft.com/office/drawing/2014/main" id="{88D57E34-34BA-47A7-98D6-DB982DAFE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98613"/>
              <a:ext cx="28575" cy="33338"/>
            </a:xfrm>
            <a:custGeom>
              <a:avLst/>
              <a:gdLst>
                <a:gd name="T0" fmla="*/ 75 w 91"/>
                <a:gd name="T1" fmla="*/ 0 h 106"/>
                <a:gd name="T2" fmla="*/ 45 w 91"/>
                <a:gd name="T3" fmla="*/ 0 h 106"/>
                <a:gd name="T4" fmla="*/ 0 w 91"/>
                <a:gd name="T5" fmla="*/ 0 h 106"/>
                <a:gd name="T6" fmla="*/ 0 w 91"/>
                <a:gd name="T7" fmla="*/ 106 h 106"/>
                <a:gd name="T8" fmla="*/ 75 w 91"/>
                <a:gd name="T9" fmla="*/ 106 h 106"/>
                <a:gd name="T10" fmla="*/ 79 w 91"/>
                <a:gd name="T11" fmla="*/ 106 h 106"/>
                <a:gd name="T12" fmla="*/ 81 w 91"/>
                <a:gd name="T13" fmla="*/ 104 h 106"/>
                <a:gd name="T14" fmla="*/ 84 w 91"/>
                <a:gd name="T15" fmla="*/ 103 h 106"/>
                <a:gd name="T16" fmla="*/ 86 w 91"/>
                <a:gd name="T17" fmla="*/ 101 h 106"/>
                <a:gd name="T18" fmla="*/ 88 w 91"/>
                <a:gd name="T19" fmla="*/ 99 h 106"/>
                <a:gd name="T20" fmla="*/ 89 w 91"/>
                <a:gd name="T21" fmla="*/ 97 h 106"/>
                <a:gd name="T22" fmla="*/ 91 w 91"/>
                <a:gd name="T23" fmla="*/ 94 h 106"/>
                <a:gd name="T24" fmla="*/ 91 w 91"/>
                <a:gd name="T25" fmla="*/ 91 h 106"/>
                <a:gd name="T26" fmla="*/ 91 w 91"/>
                <a:gd name="T27" fmla="*/ 15 h 106"/>
                <a:gd name="T28" fmla="*/ 91 w 91"/>
                <a:gd name="T29" fmla="*/ 12 h 106"/>
                <a:gd name="T30" fmla="*/ 89 w 91"/>
                <a:gd name="T31" fmla="*/ 10 h 106"/>
                <a:gd name="T32" fmla="*/ 88 w 91"/>
                <a:gd name="T33" fmla="*/ 7 h 106"/>
                <a:gd name="T34" fmla="*/ 86 w 91"/>
                <a:gd name="T35" fmla="*/ 5 h 106"/>
                <a:gd name="T36" fmla="*/ 84 w 91"/>
                <a:gd name="T37" fmla="*/ 4 h 106"/>
                <a:gd name="T38" fmla="*/ 81 w 91"/>
                <a:gd name="T39" fmla="*/ 2 h 106"/>
                <a:gd name="T40" fmla="*/ 79 w 91"/>
                <a:gd name="T41" fmla="*/ 2 h 106"/>
                <a:gd name="T42" fmla="*/ 75 w 91"/>
                <a:gd name="T43" fmla="*/ 0 h 106"/>
                <a:gd name="T44" fmla="*/ 75 w 91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106">
                  <a:moveTo>
                    <a:pt x="75" y="0"/>
                  </a:move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9" y="106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1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489">
              <a:extLst>
                <a:ext uri="{FF2B5EF4-FFF2-40B4-BE49-F238E27FC236}">
                  <a16:creationId xmlns:a16="http://schemas.microsoft.com/office/drawing/2014/main" id="{F30E7BFE-901E-4881-9F33-4F3776C87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98613"/>
              <a:ext cx="28575" cy="33338"/>
            </a:xfrm>
            <a:custGeom>
              <a:avLst/>
              <a:gdLst>
                <a:gd name="T0" fmla="*/ 0 w 90"/>
                <a:gd name="T1" fmla="*/ 15 h 106"/>
                <a:gd name="T2" fmla="*/ 0 w 90"/>
                <a:gd name="T3" fmla="*/ 91 h 106"/>
                <a:gd name="T4" fmla="*/ 0 w 90"/>
                <a:gd name="T5" fmla="*/ 94 h 106"/>
                <a:gd name="T6" fmla="*/ 1 w 90"/>
                <a:gd name="T7" fmla="*/ 97 h 106"/>
                <a:gd name="T8" fmla="*/ 3 w 90"/>
                <a:gd name="T9" fmla="*/ 99 h 106"/>
                <a:gd name="T10" fmla="*/ 4 w 90"/>
                <a:gd name="T11" fmla="*/ 101 h 106"/>
                <a:gd name="T12" fmla="*/ 6 w 90"/>
                <a:gd name="T13" fmla="*/ 103 h 106"/>
                <a:gd name="T14" fmla="*/ 10 w 90"/>
                <a:gd name="T15" fmla="*/ 104 h 106"/>
                <a:gd name="T16" fmla="*/ 12 w 90"/>
                <a:gd name="T17" fmla="*/ 106 h 106"/>
                <a:gd name="T18" fmla="*/ 15 w 90"/>
                <a:gd name="T19" fmla="*/ 106 h 106"/>
                <a:gd name="T20" fmla="*/ 90 w 90"/>
                <a:gd name="T21" fmla="*/ 106 h 106"/>
                <a:gd name="T22" fmla="*/ 90 w 90"/>
                <a:gd name="T23" fmla="*/ 0 h 106"/>
                <a:gd name="T24" fmla="*/ 15 w 90"/>
                <a:gd name="T25" fmla="*/ 0 h 106"/>
                <a:gd name="T26" fmla="*/ 12 w 90"/>
                <a:gd name="T27" fmla="*/ 0 h 106"/>
                <a:gd name="T28" fmla="*/ 10 w 90"/>
                <a:gd name="T29" fmla="*/ 2 h 106"/>
                <a:gd name="T30" fmla="*/ 6 w 90"/>
                <a:gd name="T31" fmla="*/ 4 h 106"/>
                <a:gd name="T32" fmla="*/ 4 w 90"/>
                <a:gd name="T33" fmla="*/ 5 h 106"/>
                <a:gd name="T34" fmla="*/ 3 w 90"/>
                <a:gd name="T35" fmla="*/ 7 h 106"/>
                <a:gd name="T36" fmla="*/ 1 w 90"/>
                <a:gd name="T37" fmla="*/ 10 h 106"/>
                <a:gd name="T38" fmla="*/ 0 w 90"/>
                <a:gd name="T39" fmla="*/ 12 h 106"/>
                <a:gd name="T40" fmla="*/ 0 w 90"/>
                <a:gd name="T41" fmla="*/ 1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0" y="15"/>
                  </a:move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10" y="104"/>
                  </a:lnTo>
                  <a:lnTo>
                    <a:pt x="12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90">
              <a:extLst>
                <a:ext uri="{FF2B5EF4-FFF2-40B4-BE49-F238E27FC236}">
                  <a16:creationId xmlns:a16="http://schemas.microsoft.com/office/drawing/2014/main" id="{3B4BB294-3F58-429D-AD93-7B23F68F0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98613"/>
              <a:ext cx="47625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45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491">
              <a:extLst>
                <a:ext uri="{FF2B5EF4-FFF2-40B4-BE49-F238E27FC236}">
                  <a16:creationId xmlns:a16="http://schemas.microsoft.com/office/drawing/2014/main" id="{8322FD8B-1448-4FFE-A201-5D3161586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560513"/>
              <a:ext cx="47625" cy="33338"/>
            </a:xfrm>
            <a:custGeom>
              <a:avLst/>
              <a:gdLst>
                <a:gd name="T0" fmla="*/ 150 w 150"/>
                <a:gd name="T1" fmla="*/ 0 h 105"/>
                <a:gd name="T2" fmla="*/ 105 w 150"/>
                <a:gd name="T3" fmla="*/ 0 h 105"/>
                <a:gd name="T4" fmla="*/ 0 w 150"/>
                <a:gd name="T5" fmla="*/ 0 h 105"/>
                <a:gd name="T6" fmla="*/ 0 w 150"/>
                <a:gd name="T7" fmla="*/ 105 h 105"/>
                <a:gd name="T8" fmla="*/ 105 w 150"/>
                <a:gd name="T9" fmla="*/ 105 h 105"/>
                <a:gd name="T10" fmla="*/ 150 w 150"/>
                <a:gd name="T11" fmla="*/ 105 h 105"/>
                <a:gd name="T12" fmla="*/ 150 w 150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150" y="0"/>
                  </a:moveTo>
                  <a:lnTo>
                    <a:pt x="10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492">
              <a:extLst>
                <a:ext uri="{FF2B5EF4-FFF2-40B4-BE49-F238E27FC236}">
                  <a16:creationId xmlns:a16="http://schemas.microsoft.com/office/drawing/2014/main" id="{EE943E9D-D099-460E-BED6-3461B3C98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38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45 w 90"/>
                <a:gd name="T3" fmla="*/ 0 h 105"/>
                <a:gd name="T4" fmla="*/ 15 w 90"/>
                <a:gd name="T5" fmla="*/ 0 h 105"/>
                <a:gd name="T6" fmla="*/ 12 w 90"/>
                <a:gd name="T7" fmla="*/ 0 h 105"/>
                <a:gd name="T8" fmla="*/ 10 w 90"/>
                <a:gd name="T9" fmla="*/ 1 h 105"/>
                <a:gd name="T10" fmla="*/ 7 w 90"/>
                <a:gd name="T11" fmla="*/ 2 h 105"/>
                <a:gd name="T12" fmla="*/ 4 w 90"/>
                <a:gd name="T13" fmla="*/ 5 h 105"/>
                <a:gd name="T14" fmla="*/ 3 w 90"/>
                <a:gd name="T15" fmla="*/ 7 h 105"/>
                <a:gd name="T16" fmla="*/ 1 w 90"/>
                <a:gd name="T17" fmla="*/ 10 h 105"/>
                <a:gd name="T18" fmla="*/ 1 w 90"/>
                <a:gd name="T19" fmla="*/ 12 h 105"/>
                <a:gd name="T20" fmla="*/ 0 w 90"/>
                <a:gd name="T21" fmla="*/ 15 h 105"/>
                <a:gd name="T22" fmla="*/ 0 w 90"/>
                <a:gd name="T23" fmla="*/ 90 h 105"/>
                <a:gd name="T24" fmla="*/ 1 w 90"/>
                <a:gd name="T25" fmla="*/ 94 h 105"/>
                <a:gd name="T26" fmla="*/ 1 w 90"/>
                <a:gd name="T27" fmla="*/ 97 h 105"/>
                <a:gd name="T28" fmla="*/ 3 w 90"/>
                <a:gd name="T29" fmla="*/ 99 h 105"/>
                <a:gd name="T30" fmla="*/ 4 w 90"/>
                <a:gd name="T31" fmla="*/ 101 h 105"/>
                <a:gd name="T32" fmla="*/ 7 w 90"/>
                <a:gd name="T33" fmla="*/ 103 h 105"/>
                <a:gd name="T34" fmla="*/ 10 w 90"/>
                <a:gd name="T35" fmla="*/ 104 h 105"/>
                <a:gd name="T36" fmla="*/ 12 w 90"/>
                <a:gd name="T37" fmla="*/ 105 h 105"/>
                <a:gd name="T38" fmla="*/ 15 w 90"/>
                <a:gd name="T39" fmla="*/ 105 h 105"/>
                <a:gd name="T40" fmla="*/ 45 w 90"/>
                <a:gd name="T41" fmla="*/ 105 h 105"/>
                <a:gd name="T42" fmla="*/ 90 w 90"/>
                <a:gd name="T43" fmla="*/ 105 h 105"/>
                <a:gd name="T44" fmla="*/ 90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4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1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93">
              <a:extLst>
                <a:ext uri="{FF2B5EF4-FFF2-40B4-BE49-F238E27FC236}">
                  <a16:creationId xmlns:a16="http://schemas.microsoft.com/office/drawing/2014/main" id="{72E69C20-B8DF-4566-BBFE-E0C94A5C2D2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0588" y="1560513"/>
              <a:ext cx="28575" cy="33338"/>
            </a:xfrm>
            <a:custGeom>
              <a:avLst/>
              <a:gdLst>
                <a:gd name="T0" fmla="*/ 76 w 91"/>
                <a:gd name="T1" fmla="*/ 0 h 105"/>
                <a:gd name="T2" fmla="*/ 0 w 91"/>
                <a:gd name="T3" fmla="*/ 0 h 105"/>
                <a:gd name="T4" fmla="*/ 0 w 91"/>
                <a:gd name="T5" fmla="*/ 105 h 105"/>
                <a:gd name="T6" fmla="*/ 76 w 91"/>
                <a:gd name="T7" fmla="*/ 105 h 105"/>
                <a:gd name="T8" fmla="*/ 79 w 91"/>
                <a:gd name="T9" fmla="*/ 105 h 105"/>
                <a:gd name="T10" fmla="*/ 82 w 91"/>
                <a:gd name="T11" fmla="*/ 104 h 105"/>
                <a:gd name="T12" fmla="*/ 84 w 91"/>
                <a:gd name="T13" fmla="*/ 103 h 105"/>
                <a:gd name="T14" fmla="*/ 86 w 91"/>
                <a:gd name="T15" fmla="*/ 101 h 105"/>
                <a:gd name="T16" fmla="*/ 88 w 91"/>
                <a:gd name="T17" fmla="*/ 99 h 105"/>
                <a:gd name="T18" fmla="*/ 89 w 91"/>
                <a:gd name="T19" fmla="*/ 97 h 105"/>
                <a:gd name="T20" fmla="*/ 91 w 91"/>
                <a:gd name="T21" fmla="*/ 94 h 105"/>
                <a:gd name="T22" fmla="*/ 91 w 91"/>
                <a:gd name="T23" fmla="*/ 90 h 105"/>
                <a:gd name="T24" fmla="*/ 91 w 91"/>
                <a:gd name="T25" fmla="*/ 15 h 105"/>
                <a:gd name="T26" fmla="*/ 91 w 91"/>
                <a:gd name="T27" fmla="*/ 12 h 105"/>
                <a:gd name="T28" fmla="*/ 89 w 91"/>
                <a:gd name="T29" fmla="*/ 9 h 105"/>
                <a:gd name="T30" fmla="*/ 88 w 91"/>
                <a:gd name="T31" fmla="*/ 7 h 105"/>
                <a:gd name="T32" fmla="*/ 86 w 91"/>
                <a:gd name="T33" fmla="*/ 5 h 105"/>
                <a:gd name="T34" fmla="*/ 84 w 91"/>
                <a:gd name="T35" fmla="*/ 2 h 105"/>
                <a:gd name="T36" fmla="*/ 82 w 91"/>
                <a:gd name="T37" fmla="*/ 1 h 105"/>
                <a:gd name="T38" fmla="*/ 79 w 91"/>
                <a:gd name="T39" fmla="*/ 0 h 105"/>
                <a:gd name="T40" fmla="*/ 76 w 91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05">
                  <a:moveTo>
                    <a:pt x="76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6" y="105"/>
                  </a:lnTo>
                  <a:lnTo>
                    <a:pt x="79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94">
              <a:extLst>
                <a:ext uri="{FF2B5EF4-FFF2-40B4-BE49-F238E27FC236}">
                  <a16:creationId xmlns:a16="http://schemas.microsoft.com/office/drawing/2014/main" id="{3EF09789-E73A-4CFB-9FCF-08DA00003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22413"/>
              <a:ext cx="28575" cy="33338"/>
            </a:xfrm>
            <a:custGeom>
              <a:avLst/>
              <a:gdLst>
                <a:gd name="T0" fmla="*/ 75 w 91"/>
                <a:gd name="T1" fmla="*/ 105 h 105"/>
                <a:gd name="T2" fmla="*/ 79 w 91"/>
                <a:gd name="T3" fmla="*/ 105 h 105"/>
                <a:gd name="T4" fmla="*/ 81 w 91"/>
                <a:gd name="T5" fmla="*/ 104 h 105"/>
                <a:gd name="T6" fmla="*/ 84 w 91"/>
                <a:gd name="T7" fmla="*/ 102 h 105"/>
                <a:gd name="T8" fmla="*/ 86 w 91"/>
                <a:gd name="T9" fmla="*/ 101 h 105"/>
                <a:gd name="T10" fmla="*/ 88 w 91"/>
                <a:gd name="T11" fmla="*/ 99 h 105"/>
                <a:gd name="T12" fmla="*/ 89 w 91"/>
                <a:gd name="T13" fmla="*/ 96 h 105"/>
                <a:gd name="T14" fmla="*/ 91 w 91"/>
                <a:gd name="T15" fmla="*/ 93 h 105"/>
                <a:gd name="T16" fmla="*/ 91 w 91"/>
                <a:gd name="T17" fmla="*/ 90 h 105"/>
                <a:gd name="T18" fmla="*/ 91 w 91"/>
                <a:gd name="T19" fmla="*/ 15 h 105"/>
                <a:gd name="T20" fmla="*/ 91 w 91"/>
                <a:gd name="T21" fmla="*/ 12 h 105"/>
                <a:gd name="T22" fmla="*/ 89 w 91"/>
                <a:gd name="T23" fmla="*/ 9 h 105"/>
                <a:gd name="T24" fmla="*/ 88 w 91"/>
                <a:gd name="T25" fmla="*/ 7 h 105"/>
                <a:gd name="T26" fmla="*/ 86 w 91"/>
                <a:gd name="T27" fmla="*/ 4 h 105"/>
                <a:gd name="T28" fmla="*/ 84 w 91"/>
                <a:gd name="T29" fmla="*/ 2 h 105"/>
                <a:gd name="T30" fmla="*/ 81 w 91"/>
                <a:gd name="T31" fmla="*/ 1 h 105"/>
                <a:gd name="T32" fmla="*/ 79 w 91"/>
                <a:gd name="T33" fmla="*/ 0 h 105"/>
                <a:gd name="T34" fmla="*/ 75 w 91"/>
                <a:gd name="T35" fmla="*/ 0 h 105"/>
                <a:gd name="T36" fmla="*/ 0 w 91"/>
                <a:gd name="T37" fmla="*/ 0 h 105"/>
                <a:gd name="T38" fmla="*/ 0 w 91"/>
                <a:gd name="T39" fmla="*/ 105 h 105"/>
                <a:gd name="T40" fmla="*/ 45 w 91"/>
                <a:gd name="T41" fmla="*/ 105 h 105"/>
                <a:gd name="T42" fmla="*/ 75 w 91"/>
                <a:gd name="T4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75" y="105"/>
                  </a:moveTo>
                  <a:lnTo>
                    <a:pt x="79" y="105"/>
                  </a:lnTo>
                  <a:lnTo>
                    <a:pt x="81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1" y="93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7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95">
              <a:extLst>
                <a:ext uri="{FF2B5EF4-FFF2-40B4-BE49-F238E27FC236}">
                  <a16:creationId xmlns:a16="http://schemas.microsoft.com/office/drawing/2014/main" id="{35F9925A-D080-4D49-928B-2EF534E31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22413"/>
              <a:ext cx="47625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45 w 151"/>
                <a:gd name="T9" fmla="*/ 105 h 105"/>
                <a:gd name="T10" fmla="*/ 151 w 151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96">
              <a:extLst>
                <a:ext uri="{FF2B5EF4-FFF2-40B4-BE49-F238E27FC236}">
                  <a16:creationId xmlns:a16="http://schemas.microsoft.com/office/drawing/2014/main" id="{4D7DF8E6-7B8D-412C-9307-FAE2CA5C8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22413"/>
              <a:ext cx="28575" cy="33338"/>
            </a:xfrm>
            <a:custGeom>
              <a:avLst/>
              <a:gdLst>
                <a:gd name="T0" fmla="*/ 0 w 90"/>
                <a:gd name="T1" fmla="*/ 15 h 105"/>
                <a:gd name="T2" fmla="*/ 0 w 90"/>
                <a:gd name="T3" fmla="*/ 90 h 105"/>
                <a:gd name="T4" fmla="*/ 0 w 90"/>
                <a:gd name="T5" fmla="*/ 93 h 105"/>
                <a:gd name="T6" fmla="*/ 1 w 90"/>
                <a:gd name="T7" fmla="*/ 96 h 105"/>
                <a:gd name="T8" fmla="*/ 3 w 90"/>
                <a:gd name="T9" fmla="*/ 99 h 105"/>
                <a:gd name="T10" fmla="*/ 4 w 90"/>
                <a:gd name="T11" fmla="*/ 101 h 105"/>
                <a:gd name="T12" fmla="*/ 6 w 90"/>
                <a:gd name="T13" fmla="*/ 102 h 105"/>
                <a:gd name="T14" fmla="*/ 10 w 90"/>
                <a:gd name="T15" fmla="*/ 104 h 105"/>
                <a:gd name="T16" fmla="*/ 12 w 90"/>
                <a:gd name="T17" fmla="*/ 105 h 105"/>
                <a:gd name="T18" fmla="*/ 15 w 90"/>
                <a:gd name="T19" fmla="*/ 105 h 105"/>
                <a:gd name="T20" fmla="*/ 90 w 90"/>
                <a:gd name="T21" fmla="*/ 105 h 105"/>
                <a:gd name="T22" fmla="*/ 90 w 90"/>
                <a:gd name="T23" fmla="*/ 0 h 105"/>
                <a:gd name="T24" fmla="*/ 15 w 90"/>
                <a:gd name="T25" fmla="*/ 0 h 105"/>
                <a:gd name="T26" fmla="*/ 12 w 90"/>
                <a:gd name="T27" fmla="*/ 0 h 105"/>
                <a:gd name="T28" fmla="*/ 10 w 90"/>
                <a:gd name="T29" fmla="*/ 1 h 105"/>
                <a:gd name="T30" fmla="*/ 6 w 90"/>
                <a:gd name="T31" fmla="*/ 2 h 105"/>
                <a:gd name="T32" fmla="*/ 4 w 90"/>
                <a:gd name="T33" fmla="*/ 4 h 105"/>
                <a:gd name="T34" fmla="*/ 3 w 90"/>
                <a:gd name="T35" fmla="*/ 7 h 105"/>
                <a:gd name="T36" fmla="*/ 1 w 90"/>
                <a:gd name="T37" fmla="*/ 9 h 105"/>
                <a:gd name="T38" fmla="*/ 0 w 90"/>
                <a:gd name="T39" fmla="*/ 12 h 105"/>
                <a:gd name="T40" fmla="*/ 0 w 90"/>
                <a:gd name="T41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5"/>
                  </a:move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0168AE60-C71A-4B80-811C-CAC02ADD32C2}"/>
              </a:ext>
            </a:extLst>
          </p:cNvPr>
          <p:cNvSpPr/>
          <p:nvPr/>
        </p:nvSpPr>
        <p:spPr>
          <a:xfrm>
            <a:off x="4686300" y="2768999"/>
            <a:ext cx="281940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25" indent="-174625">
              <a:spcBef>
                <a:spcPts val="600"/>
              </a:spcBef>
              <a:buFont typeface="Segoe UI Light" panose="020B0502040204020203" pitchFamily="34" charset="0"/>
              <a:buChar char="›"/>
            </a:pPr>
            <a:r>
              <a:rPr lang="en-US" sz="1400" dirty="0">
                <a:solidFill>
                  <a:schemeClr val="bg1"/>
                </a:solidFill>
              </a:rPr>
              <a:t>35.41% from last week</a:t>
            </a:r>
          </a:p>
          <a:p>
            <a:pPr marL="174625" indent="-174625">
              <a:spcBef>
                <a:spcPts val="600"/>
              </a:spcBef>
              <a:buFont typeface="Segoe UI Light" panose="020B0502040204020203" pitchFamily="34" charset="0"/>
              <a:buChar char="›"/>
            </a:pPr>
            <a:r>
              <a:rPr lang="en-US" sz="1400" dirty="0">
                <a:solidFill>
                  <a:schemeClr val="bg1"/>
                </a:solidFill>
              </a:rPr>
              <a:t>29.47% from 6 months ago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FE2AD138-6B8C-40CA-A949-80EE0AE830BE}"/>
              </a:ext>
            </a:extLst>
          </p:cNvPr>
          <p:cNvSpPr/>
          <p:nvPr/>
        </p:nvSpPr>
        <p:spPr>
          <a:xfrm>
            <a:off x="1186197" y="2768999"/>
            <a:ext cx="16562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1400" dirty="0">
                <a:solidFill>
                  <a:schemeClr val="bg1"/>
                </a:solidFill>
              </a:rPr>
              <a:t>Upcoming Deposits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BF061177-3A0B-4D94-95FF-46770B8B2E9B}"/>
              </a:ext>
            </a:extLst>
          </p:cNvPr>
          <p:cNvSpPr/>
          <p:nvPr/>
        </p:nvSpPr>
        <p:spPr>
          <a:xfrm>
            <a:off x="6096000" y="1588320"/>
            <a:ext cx="3407908" cy="790625"/>
          </a:xfrm>
          <a:prstGeom prst="rect">
            <a:avLst/>
          </a:prstGeom>
          <a:solidFill>
            <a:srgbClr val="CE2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en-US" sz="2400" dirty="0"/>
              <a:t>Standard Deviation  0.03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441B089-8C78-493A-B640-E4942D9BE68E}"/>
              </a:ext>
            </a:extLst>
          </p:cNvPr>
          <p:cNvSpPr/>
          <p:nvPr/>
        </p:nvSpPr>
        <p:spPr>
          <a:xfrm>
            <a:off x="6102485" y="3213285"/>
            <a:ext cx="3419021" cy="4191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</a:rPr>
              <a:t>Minimum                            0.799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D0359B6-238F-4B5E-B1A4-229F370E96D7}"/>
              </a:ext>
            </a:extLst>
          </p:cNvPr>
          <p:cNvSpPr/>
          <p:nvPr/>
        </p:nvSpPr>
        <p:spPr>
          <a:xfrm>
            <a:off x="6096000" y="2778335"/>
            <a:ext cx="3419021" cy="4191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</a:rPr>
              <a:t>Maximum                           0.999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14F284B-6377-4804-9C82-CA1083F54D5A}"/>
              </a:ext>
            </a:extLst>
          </p:cNvPr>
          <p:cNvSpPr/>
          <p:nvPr/>
        </p:nvSpPr>
        <p:spPr>
          <a:xfrm>
            <a:off x="6096000" y="2381419"/>
            <a:ext cx="3419021" cy="419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</a:rPr>
              <a:t>Variance                             0.00092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64E23882-97E3-4B34-BBE0-6959274930AF}"/>
              </a:ext>
            </a:extLst>
          </p:cNvPr>
          <p:cNvSpPr/>
          <p:nvPr/>
        </p:nvSpPr>
        <p:spPr>
          <a:xfrm>
            <a:off x="10999347" y="1745471"/>
            <a:ext cx="729687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>
              <a:spcBef>
                <a:spcPts val="600"/>
              </a:spcBef>
            </a:pPr>
            <a:r>
              <a:rPr lang="en-US" sz="2400" dirty="0">
                <a:solidFill>
                  <a:schemeClr val="bg1"/>
                </a:solidFill>
              </a:rPr>
              <a:t>0.03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576948FB-CC34-4B03-88DC-8401A5A57F4D}"/>
              </a:ext>
            </a:extLst>
          </p:cNvPr>
          <p:cNvSpPr/>
          <p:nvPr/>
        </p:nvSpPr>
        <p:spPr>
          <a:xfrm>
            <a:off x="10586835" y="2419385"/>
            <a:ext cx="914400" cy="338554"/>
          </a:xfrm>
          <a:prstGeom prst="rect">
            <a:avLst/>
          </a:prstGeom>
        </p:spPr>
        <p:txBody>
          <a:bodyPr wrap="none" anchor="ctr">
            <a:normAutofit/>
          </a:bodyPr>
          <a:lstStyle/>
          <a:p>
            <a:pPr algn="r">
              <a:spcBef>
                <a:spcPts val="600"/>
              </a:spcBef>
            </a:pPr>
            <a:r>
              <a:rPr lang="en-US" sz="1600" dirty="0">
                <a:solidFill>
                  <a:schemeClr val="bg1"/>
                </a:solidFill>
              </a:rPr>
              <a:t>0.00092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6E0B43-CBC1-4B75-A350-E61BB761761E}"/>
              </a:ext>
            </a:extLst>
          </p:cNvPr>
          <p:cNvSpPr/>
          <p:nvPr/>
        </p:nvSpPr>
        <p:spPr>
          <a:xfrm>
            <a:off x="10548603" y="2887515"/>
            <a:ext cx="914400" cy="338554"/>
          </a:xfrm>
          <a:prstGeom prst="rect">
            <a:avLst/>
          </a:prstGeom>
        </p:spPr>
        <p:txBody>
          <a:bodyPr wrap="none" anchor="ctr">
            <a:normAutofit/>
          </a:bodyPr>
          <a:lstStyle/>
          <a:p>
            <a:pPr algn="r">
              <a:spcBef>
                <a:spcPts val="600"/>
              </a:spcBef>
            </a:pPr>
            <a:r>
              <a:rPr lang="en-US" sz="1600" dirty="0">
                <a:solidFill>
                  <a:schemeClr val="bg1"/>
                </a:solidFill>
              </a:rPr>
              <a:t>0.999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4B4557E-2EE3-41E0-8A59-E60F50BDB6EC}"/>
              </a:ext>
            </a:extLst>
          </p:cNvPr>
          <p:cNvSpPr/>
          <p:nvPr/>
        </p:nvSpPr>
        <p:spPr>
          <a:xfrm>
            <a:off x="10586835" y="3274938"/>
            <a:ext cx="914400" cy="338554"/>
          </a:xfrm>
          <a:prstGeom prst="rect">
            <a:avLst/>
          </a:prstGeom>
        </p:spPr>
        <p:txBody>
          <a:bodyPr wrap="none" anchor="ctr">
            <a:normAutofit/>
          </a:bodyPr>
          <a:lstStyle/>
          <a:p>
            <a:pPr algn="r">
              <a:spcBef>
                <a:spcPts val="600"/>
              </a:spcBef>
            </a:pPr>
            <a:r>
              <a:rPr lang="en-US" sz="1600" dirty="0">
                <a:solidFill>
                  <a:schemeClr val="bg1"/>
                </a:solidFill>
              </a:rPr>
              <a:t>0.799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3F8007BE-3B68-4A53-AEE4-024A0881F8D7}"/>
              </a:ext>
            </a:extLst>
          </p:cNvPr>
          <p:cNvGrpSpPr/>
          <p:nvPr/>
        </p:nvGrpSpPr>
        <p:grpSpPr>
          <a:xfrm>
            <a:off x="10033226" y="1470845"/>
            <a:ext cx="287338" cy="200025"/>
            <a:chOff x="877888" y="1966913"/>
            <a:chExt cx="287338" cy="200025"/>
          </a:xfrm>
          <a:solidFill>
            <a:schemeClr val="bg1"/>
          </a:solidFill>
        </p:grpSpPr>
        <p:sp>
          <p:nvSpPr>
            <p:cNvPr id="102" name="Freeform 433">
              <a:extLst>
                <a:ext uri="{FF2B5EF4-FFF2-40B4-BE49-F238E27FC236}">
                  <a16:creationId xmlns:a16="http://schemas.microsoft.com/office/drawing/2014/main" id="{D0CE91C6-2C66-47F1-A984-605FA356B2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7888" y="1966913"/>
              <a:ext cx="287338" cy="200025"/>
            </a:xfrm>
            <a:custGeom>
              <a:avLst/>
              <a:gdLst>
                <a:gd name="T0" fmla="*/ 550 w 903"/>
                <a:gd name="T1" fmla="*/ 473 h 632"/>
                <a:gd name="T2" fmla="*/ 491 w 903"/>
                <a:gd name="T3" fmla="*/ 438 h 632"/>
                <a:gd name="T4" fmla="*/ 499 w 903"/>
                <a:gd name="T5" fmla="*/ 388 h 632"/>
                <a:gd name="T6" fmla="*/ 512 w 903"/>
                <a:gd name="T7" fmla="*/ 331 h 632"/>
                <a:gd name="T8" fmla="*/ 507 w 903"/>
                <a:gd name="T9" fmla="*/ 272 h 632"/>
                <a:gd name="T10" fmla="*/ 486 w 903"/>
                <a:gd name="T11" fmla="*/ 219 h 632"/>
                <a:gd name="T12" fmla="*/ 519 w 903"/>
                <a:gd name="T13" fmla="*/ 173 h 632"/>
                <a:gd name="T14" fmla="*/ 585 w 903"/>
                <a:gd name="T15" fmla="*/ 151 h 632"/>
                <a:gd name="T16" fmla="*/ 651 w 903"/>
                <a:gd name="T17" fmla="*/ 158 h 632"/>
                <a:gd name="T18" fmla="*/ 708 w 903"/>
                <a:gd name="T19" fmla="*/ 189 h 632"/>
                <a:gd name="T20" fmla="*/ 748 w 903"/>
                <a:gd name="T21" fmla="*/ 237 h 632"/>
                <a:gd name="T22" fmla="*/ 767 w 903"/>
                <a:gd name="T23" fmla="*/ 299 h 632"/>
                <a:gd name="T24" fmla="*/ 760 w 903"/>
                <a:gd name="T25" fmla="*/ 366 h 632"/>
                <a:gd name="T26" fmla="*/ 730 w 903"/>
                <a:gd name="T27" fmla="*/ 422 h 632"/>
                <a:gd name="T28" fmla="*/ 681 w 903"/>
                <a:gd name="T29" fmla="*/ 461 h 632"/>
                <a:gd name="T30" fmla="*/ 619 w 903"/>
                <a:gd name="T31" fmla="*/ 481 h 632"/>
                <a:gd name="T32" fmla="*/ 392 w 903"/>
                <a:gd name="T33" fmla="*/ 422 h 632"/>
                <a:gd name="T34" fmla="*/ 387 w 903"/>
                <a:gd name="T35" fmla="*/ 466 h 632"/>
                <a:gd name="T36" fmla="*/ 331 w 903"/>
                <a:gd name="T37" fmla="*/ 452 h 632"/>
                <a:gd name="T38" fmla="*/ 307 w 903"/>
                <a:gd name="T39" fmla="*/ 482 h 632"/>
                <a:gd name="T40" fmla="*/ 268 w 903"/>
                <a:gd name="T41" fmla="*/ 474 h 632"/>
                <a:gd name="T42" fmla="*/ 241 w 903"/>
                <a:gd name="T43" fmla="*/ 452 h 632"/>
                <a:gd name="T44" fmla="*/ 199 w 903"/>
                <a:gd name="T45" fmla="*/ 432 h 632"/>
                <a:gd name="T46" fmla="*/ 174 w 903"/>
                <a:gd name="T47" fmla="*/ 400 h 632"/>
                <a:gd name="T48" fmla="*/ 158 w 903"/>
                <a:gd name="T49" fmla="*/ 361 h 632"/>
                <a:gd name="T50" fmla="*/ 181 w 903"/>
                <a:gd name="T51" fmla="*/ 301 h 632"/>
                <a:gd name="T52" fmla="*/ 181 w 903"/>
                <a:gd name="T53" fmla="*/ 271 h 632"/>
                <a:gd name="T54" fmla="*/ 179 w 903"/>
                <a:gd name="T55" fmla="*/ 223 h 632"/>
                <a:gd name="T56" fmla="*/ 206 w 903"/>
                <a:gd name="T57" fmla="*/ 193 h 632"/>
                <a:gd name="T58" fmla="*/ 241 w 903"/>
                <a:gd name="T59" fmla="*/ 168 h 632"/>
                <a:gd name="T60" fmla="*/ 277 w 903"/>
                <a:gd name="T61" fmla="*/ 156 h 632"/>
                <a:gd name="T62" fmla="*/ 316 w 903"/>
                <a:gd name="T63" fmla="*/ 150 h 632"/>
                <a:gd name="T64" fmla="*/ 362 w 903"/>
                <a:gd name="T65" fmla="*/ 180 h 632"/>
                <a:gd name="T66" fmla="*/ 400 w 903"/>
                <a:gd name="T67" fmla="*/ 173 h 632"/>
                <a:gd name="T68" fmla="*/ 422 w 903"/>
                <a:gd name="T69" fmla="*/ 210 h 632"/>
                <a:gd name="T70" fmla="*/ 447 w 903"/>
                <a:gd name="T71" fmla="*/ 216 h 632"/>
                <a:gd name="T72" fmla="*/ 472 w 903"/>
                <a:gd name="T73" fmla="*/ 259 h 632"/>
                <a:gd name="T74" fmla="*/ 482 w 903"/>
                <a:gd name="T75" fmla="*/ 301 h 632"/>
                <a:gd name="T76" fmla="*/ 482 w 903"/>
                <a:gd name="T77" fmla="*/ 331 h 632"/>
                <a:gd name="T78" fmla="*/ 472 w 903"/>
                <a:gd name="T79" fmla="*/ 373 h 632"/>
                <a:gd name="T80" fmla="*/ 447 w 903"/>
                <a:gd name="T81" fmla="*/ 417 h 632"/>
                <a:gd name="T82" fmla="*/ 422 w 903"/>
                <a:gd name="T83" fmla="*/ 444 h 632"/>
                <a:gd name="T84" fmla="*/ 60 w 903"/>
                <a:gd name="T85" fmla="*/ 1 h 632"/>
                <a:gd name="T86" fmla="*/ 33 w 903"/>
                <a:gd name="T87" fmla="*/ 13 h 632"/>
                <a:gd name="T88" fmla="*/ 13 w 903"/>
                <a:gd name="T89" fmla="*/ 33 h 632"/>
                <a:gd name="T90" fmla="*/ 2 w 903"/>
                <a:gd name="T91" fmla="*/ 60 h 632"/>
                <a:gd name="T92" fmla="*/ 1 w 903"/>
                <a:gd name="T93" fmla="*/ 564 h 632"/>
                <a:gd name="T94" fmla="*/ 10 w 903"/>
                <a:gd name="T95" fmla="*/ 593 h 632"/>
                <a:gd name="T96" fmla="*/ 28 w 903"/>
                <a:gd name="T97" fmla="*/ 615 h 632"/>
                <a:gd name="T98" fmla="*/ 54 w 903"/>
                <a:gd name="T99" fmla="*/ 629 h 632"/>
                <a:gd name="T100" fmla="*/ 828 w 903"/>
                <a:gd name="T101" fmla="*/ 632 h 632"/>
                <a:gd name="T102" fmla="*/ 857 w 903"/>
                <a:gd name="T103" fmla="*/ 626 h 632"/>
                <a:gd name="T104" fmla="*/ 882 w 903"/>
                <a:gd name="T105" fmla="*/ 610 h 632"/>
                <a:gd name="T106" fmla="*/ 898 w 903"/>
                <a:gd name="T107" fmla="*/ 587 h 632"/>
                <a:gd name="T108" fmla="*/ 903 w 903"/>
                <a:gd name="T109" fmla="*/ 557 h 632"/>
                <a:gd name="T110" fmla="*/ 900 w 903"/>
                <a:gd name="T111" fmla="*/ 53 h 632"/>
                <a:gd name="T112" fmla="*/ 886 w 903"/>
                <a:gd name="T113" fmla="*/ 27 h 632"/>
                <a:gd name="T114" fmla="*/ 865 w 903"/>
                <a:gd name="T115" fmla="*/ 9 h 632"/>
                <a:gd name="T116" fmla="*/ 836 w 903"/>
                <a:gd name="T117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3" h="632">
                  <a:moveTo>
                    <a:pt x="603" y="482"/>
                  </a:moveTo>
                  <a:lnTo>
                    <a:pt x="585" y="481"/>
                  </a:lnTo>
                  <a:lnTo>
                    <a:pt x="567" y="478"/>
                  </a:lnTo>
                  <a:lnTo>
                    <a:pt x="550" y="473"/>
                  </a:lnTo>
                  <a:lnTo>
                    <a:pt x="534" y="467"/>
                  </a:lnTo>
                  <a:lnTo>
                    <a:pt x="519" y="459"/>
                  </a:lnTo>
                  <a:lnTo>
                    <a:pt x="504" y="449"/>
                  </a:lnTo>
                  <a:lnTo>
                    <a:pt x="491" y="438"/>
                  </a:lnTo>
                  <a:lnTo>
                    <a:pt x="478" y="426"/>
                  </a:lnTo>
                  <a:lnTo>
                    <a:pt x="486" y="413"/>
                  </a:lnTo>
                  <a:lnTo>
                    <a:pt x="492" y="401"/>
                  </a:lnTo>
                  <a:lnTo>
                    <a:pt x="499" y="388"/>
                  </a:lnTo>
                  <a:lnTo>
                    <a:pt x="503" y="374"/>
                  </a:lnTo>
                  <a:lnTo>
                    <a:pt x="507" y="360"/>
                  </a:lnTo>
                  <a:lnTo>
                    <a:pt x="510" y="345"/>
                  </a:lnTo>
                  <a:lnTo>
                    <a:pt x="512" y="331"/>
                  </a:lnTo>
                  <a:lnTo>
                    <a:pt x="512" y="316"/>
                  </a:lnTo>
                  <a:lnTo>
                    <a:pt x="512" y="301"/>
                  </a:lnTo>
                  <a:lnTo>
                    <a:pt x="510" y="286"/>
                  </a:lnTo>
                  <a:lnTo>
                    <a:pt x="507" y="272"/>
                  </a:lnTo>
                  <a:lnTo>
                    <a:pt x="503" y="257"/>
                  </a:lnTo>
                  <a:lnTo>
                    <a:pt x="499" y="245"/>
                  </a:lnTo>
                  <a:lnTo>
                    <a:pt x="492" y="232"/>
                  </a:lnTo>
                  <a:lnTo>
                    <a:pt x="486" y="219"/>
                  </a:lnTo>
                  <a:lnTo>
                    <a:pt x="478" y="207"/>
                  </a:lnTo>
                  <a:lnTo>
                    <a:pt x="491" y="194"/>
                  </a:lnTo>
                  <a:lnTo>
                    <a:pt x="504" y="182"/>
                  </a:lnTo>
                  <a:lnTo>
                    <a:pt x="519" y="173"/>
                  </a:lnTo>
                  <a:lnTo>
                    <a:pt x="534" y="165"/>
                  </a:lnTo>
                  <a:lnTo>
                    <a:pt x="550" y="159"/>
                  </a:lnTo>
                  <a:lnTo>
                    <a:pt x="567" y="154"/>
                  </a:lnTo>
                  <a:lnTo>
                    <a:pt x="585" y="151"/>
                  </a:lnTo>
                  <a:lnTo>
                    <a:pt x="603" y="150"/>
                  </a:lnTo>
                  <a:lnTo>
                    <a:pt x="619" y="151"/>
                  </a:lnTo>
                  <a:lnTo>
                    <a:pt x="636" y="153"/>
                  </a:lnTo>
                  <a:lnTo>
                    <a:pt x="651" y="158"/>
                  </a:lnTo>
                  <a:lnTo>
                    <a:pt x="667" y="163"/>
                  </a:lnTo>
                  <a:lnTo>
                    <a:pt x="681" y="171"/>
                  </a:lnTo>
                  <a:lnTo>
                    <a:pt x="695" y="179"/>
                  </a:lnTo>
                  <a:lnTo>
                    <a:pt x="708" y="189"/>
                  </a:lnTo>
                  <a:lnTo>
                    <a:pt x="720" y="200"/>
                  </a:lnTo>
                  <a:lnTo>
                    <a:pt x="730" y="211"/>
                  </a:lnTo>
                  <a:lnTo>
                    <a:pt x="740" y="223"/>
                  </a:lnTo>
                  <a:lnTo>
                    <a:pt x="748" y="237"/>
                  </a:lnTo>
                  <a:lnTo>
                    <a:pt x="755" y="252"/>
                  </a:lnTo>
                  <a:lnTo>
                    <a:pt x="760" y="267"/>
                  </a:lnTo>
                  <a:lnTo>
                    <a:pt x="765" y="283"/>
                  </a:lnTo>
                  <a:lnTo>
                    <a:pt x="767" y="299"/>
                  </a:lnTo>
                  <a:lnTo>
                    <a:pt x="768" y="316"/>
                  </a:lnTo>
                  <a:lnTo>
                    <a:pt x="767" y="333"/>
                  </a:lnTo>
                  <a:lnTo>
                    <a:pt x="765" y="350"/>
                  </a:lnTo>
                  <a:lnTo>
                    <a:pt x="760" y="366"/>
                  </a:lnTo>
                  <a:lnTo>
                    <a:pt x="755" y="381"/>
                  </a:lnTo>
                  <a:lnTo>
                    <a:pt x="748" y="395"/>
                  </a:lnTo>
                  <a:lnTo>
                    <a:pt x="740" y="409"/>
                  </a:lnTo>
                  <a:lnTo>
                    <a:pt x="730" y="422"/>
                  </a:lnTo>
                  <a:lnTo>
                    <a:pt x="720" y="433"/>
                  </a:lnTo>
                  <a:lnTo>
                    <a:pt x="708" y="444"/>
                  </a:lnTo>
                  <a:lnTo>
                    <a:pt x="695" y="454"/>
                  </a:lnTo>
                  <a:lnTo>
                    <a:pt x="681" y="461"/>
                  </a:lnTo>
                  <a:lnTo>
                    <a:pt x="667" y="469"/>
                  </a:lnTo>
                  <a:lnTo>
                    <a:pt x="651" y="474"/>
                  </a:lnTo>
                  <a:lnTo>
                    <a:pt x="636" y="478"/>
                  </a:lnTo>
                  <a:lnTo>
                    <a:pt x="619" y="481"/>
                  </a:lnTo>
                  <a:lnTo>
                    <a:pt x="603" y="482"/>
                  </a:lnTo>
                  <a:close/>
                  <a:moveTo>
                    <a:pt x="422" y="444"/>
                  </a:moveTo>
                  <a:lnTo>
                    <a:pt x="422" y="422"/>
                  </a:lnTo>
                  <a:lnTo>
                    <a:pt x="392" y="422"/>
                  </a:lnTo>
                  <a:lnTo>
                    <a:pt x="392" y="452"/>
                  </a:lnTo>
                  <a:lnTo>
                    <a:pt x="411" y="452"/>
                  </a:lnTo>
                  <a:lnTo>
                    <a:pt x="400" y="459"/>
                  </a:lnTo>
                  <a:lnTo>
                    <a:pt x="387" y="466"/>
                  </a:lnTo>
                  <a:lnTo>
                    <a:pt x="374" y="471"/>
                  </a:lnTo>
                  <a:lnTo>
                    <a:pt x="362" y="475"/>
                  </a:lnTo>
                  <a:lnTo>
                    <a:pt x="362" y="452"/>
                  </a:lnTo>
                  <a:lnTo>
                    <a:pt x="331" y="452"/>
                  </a:lnTo>
                  <a:lnTo>
                    <a:pt x="331" y="481"/>
                  </a:lnTo>
                  <a:lnTo>
                    <a:pt x="324" y="482"/>
                  </a:lnTo>
                  <a:lnTo>
                    <a:pt x="316" y="482"/>
                  </a:lnTo>
                  <a:lnTo>
                    <a:pt x="307" y="482"/>
                  </a:lnTo>
                  <a:lnTo>
                    <a:pt x="296" y="481"/>
                  </a:lnTo>
                  <a:lnTo>
                    <a:pt x="286" y="479"/>
                  </a:lnTo>
                  <a:lnTo>
                    <a:pt x="277" y="477"/>
                  </a:lnTo>
                  <a:lnTo>
                    <a:pt x="268" y="474"/>
                  </a:lnTo>
                  <a:lnTo>
                    <a:pt x="259" y="471"/>
                  </a:lnTo>
                  <a:lnTo>
                    <a:pt x="250" y="468"/>
                  </a:lnTo>
                  <a:lnTo>
                    <a:pt x="241" y="463"/>
                  </a:lnTo>
                  <a:lnTo>
                    <a:pt x="241" y="452"/>
                  </a:lnTo>
                  <a:lnTo>
                    <a:pt x="221" y="452"/>
                  </a:lnTo>
                  <a:lnTo>
                    <a:pt x="214" y="445"/>
                  </a:lnTo>
                  <a:lnTo>
                    <a:pt x="206" y="439"/>
                  </a:lnTo>
                  <a:lnTo>
                    <a:pt x="199" y="432"/>
                  </a:lnTo>
                  <a:lnTo>
                    <a:pt x="192" y="425"/>
                  </a:lnTo>
                  <a:lnTo>
                    <a:pt x="186" y="417"/>
                  </a:lnTo>
                  <a:lnTo>
                    <a:pt x="179" y="409"/>
                  </a:lnTo>
                  <a:lnTo>
                    <a:pt x="174" y="400"/>
                  </a:lnTo>
                  <a:lnTo>
                    <a:pt x="170" y="392"/>
                  </a:lnTo>
                  <a:lnTo>
                    <a:pt x="181" y="392"/>
                  </a:lnTo>
                  <a:lnTo>
                    <a:pt x="181" y="361"/>
                  </a:lnTo>
                  <a:lnTo>
                    <a:pt x="158" y="361"/>
                  </a:lnTo>
                  <a:lnTo>
                    <a:pt x="153" y="346"/>
                  </a:lnTo>
                  <a:lnTo>
                    <a:pt x="151" y="331"/>
                  </a:lnTo>
                  <a:lnTo>
                    <a:pt x="181" y="331"/>
                  </a:lnTo>
                  <a:lnTo>
                    <a:pt x="181" y="301"/>
                  </a:lnTo>
                  <a:lnTo>
                    <a:pt x="151" y="301"/>
                  </a:lnTo>
                  <a:lnTo>
                    <a:pt x="153" y="285"/>
                  </a:lnTo>
                  <a:lnTo>
                    <a:pt x="158" y="271"/>
                  </a:lnTo>
                  <a:lnTo>
                    <a:pt x="181" y="271"/>
                  </a:lnTo>
                  <a:lnTo>
                    <a:pt x="181" y="240"/>
                  </a:lnTo>
                  <a:lnTo>
                    <a:pt x="170" y="240"/>
                  </a:lnTo>
                  <a:lnTo>
                    <a:pt x="174" y="232"/>
                  </a:lnTo>
                  <a:lnTo>
                    <a:pt x="179" y="223"/>
                  </a:lnTo>
                  <a:lnTo>
                    <a:pt x="186" y="216"/>
                  </a:lnTo>
                  <a:lnTo>
                    <a:pt x="192" y="207"/>
                  </a:lnTo>
                  <a:lnTo>
                    <a:pt x="199" y="201"/>
                  </a:lnTo>
                  <a:lnTo>
                    <a:pt x="206" y="193"/>
                  </a:lnTo>
                  <a:lnTo>
                    <a:pt x="214" y="187"/>
                  </a:lnTo>
                  <a:lnTo>
                    <a:pt x="221" y="180"/>
                  </a:lnTo>
                  <a:lnTo>
                    <a:pt x="241" y="180"/>
                  </a:lnTo>
                  <a:lnTo>
                    <a:pt x="241" y="168"/>
                  </a:lnTo>
                  <a:lnTo>
                    <a:pt x="250" y="164"/>
                  </a:lnTo>
                  <a:lnTo>
                    <a:pt x="259" y="161"/>
                  </a:lnTo>
                  <a:lnTo>
                    <a:pt x="268" y="158"/>
                  </a:lnTo>
                  <a:lnTo>
                    <a:pt x="277" y="156"/>
                  </a:lnTo>
                  <a:lnTo>
                    <a:pt x="286" y="153"/>
                  </a:lnTo>
                  <a:lnTo>
                    <a:pt x="296" y="151"/>
                  </a:lnTo>
                  <a:lnTo>
                    <a:pt x="307" y="151"/>
                  </a:lnTo>
                  <a:lnTo>
                    <a:pt x="316" y="150"/>
                  </a:lnTo>
                  <a:lnTo>
                    <a:pt x="324" y="150"/>
                  </a:lnTo>
                  <a:lnTo>
                    <a:pt x="331" y="151"/>
                  </a:lnTo>
                  <a:lnTo>
                    <a:pt x="331" y="180"/>
                  </a:lnTo>
                  <a:lnTo>
                    <a:pt x="362" y="180"/>
                  </a:lnTo>
                  <a:lnTo>
                    <a:pt x="362" y="157"/>
                  </a:lnTo>
                  <a:lnTo>
                    <a:pt x="374" y="161"/>
                  </a:lnTo>
                  <a:lnTo>
                    <a:pt x="387" y="166"/>
                  </a:lnTo>
                  <a:lnTo>
                    <a:pt x="400" y="173"/>
                  </a:lnTo>
                  <a:lnTo>
                    <a:pt x="411" y="180"/>
                  </a:lnTo>
                  <a:lnTo>
                    <a:pt x="392" y="180"/>
                  </a:lnTo>
                  <a:lnTo>
                    <a:pt x="392" y="210"/>
                  </a:lnTo>
                  <a:lnTo>
                    <a:pt x="422" y="210"/>
                  </a:lnTo>
                  <a:lnTo>
                    <a:pt x="422" y="189"/>
                  </a:lnTo>
                  <a:lnTo>
                    <a:pt x="431" y="196"/>
                  </a:lnTo>
                  <a:lnTo>
                    <a:pt x="440" y="206"/>
                  </a:lnTo>
                  <a:lnTo>
                    <a:pt x="447" y="216"/>
                  </a:lnTo>
                  <a:lnTo>
                    <a:pt x="455" y="225"/>
                  </a:lnTo>
                  <a:lnTo>
                    <a:pt x="461" y="236"/>
                  </a:lnTo>
                  <a:lnTo>
                    <a:pt x="467" y="247"/>
                  </a:lnTo>
                  <a:lnTo>
                    <a:pt x="472" y="259"/>
                  </a:lnTo>
                  <a:lnTo>
                    <a:pt x="475" y="271"/>
                  </a:lnTo>
                  <a:lnTo>
                    <a:pt x="452" y="271"/>
                  </a:lnTo>
                  <a:lnTo>
                    <a:pt x="452" y="301"/>
                  </a:lnTo>
                  <a:lnTo>
                    <a:pt x="482" y="301"/>
                  </a:lnTo>
                  <a:lnTo>
                    <a:pt x="482" y="309"/>
                  </a:lnTo>
                  <a:lnTo>
                    <a:pt x="482" y="316"/>
                  </a:lnTo>
                  <a:lnTo>
                    <a:pt x="482" y="324"/>
                  </a:lnTo>
                  <a:lnTo>
                    <a:pt x="482" y="331"/>
                  </a:lnTo>
                  <a:lnTo>
                    <a:pt x="452" y="331"/>
                  </a:lnTo>
                  <a:lnTo>
                    <a:pt x="452" y="361"/>
                  </a:lnTo>
                  <a:lnTo>
                    <a:pt x="475" y="361"/>
                  </a:lnTo>
                  <a:lnTo>
                    <a:pt x="472" y="373"/>
                  </a:lnTo>
                  <a:lnTo>
                    <a:pt x="467" y="385"/>
                  </a:lnTo>
                  <a:lnTo>
                    <a:pt x="461" y="396"/>
                  </a:lnTo>
                  <a:lnTo>
                    <a:pt x="455" y="407"/>
                  </a:lnTo>
                  <a:lnTo>
                    <a:pt x="447" y="417"/>
                  </a:lnTo>
                  <a:lnTo>
                    <a:pt x="440" y="427"/>
                  </a:lnTo>
                  <a:lnTo>
                    <a:pt x="431" y="436"/>
                  </a:lnTo>
                  <a:lnTo>
                    <a:pt x="422" y="444"/>
                  </a:lnTo>
                  <a:lnTo>
                    <a:pt x="422" y="444"/>
                  </a:lnTo>
                  <a:close/>
                  <a:moveTo>
                    <a:pt x="828" y="0"/>
                  </a:moveTo>
                  <a:lnTo>
                    <a:pt x="75" y="0"/>
                  </a:lnTo>
                  <a:lnTo>
                    <a:pt x="68" y="0"/>
                  </a:lnTo>
                  <a:lnTo>
                    <a:pt x="60" y="1"/>
                  </a:lnTo>
                  <a:lnTo>
                    <a:pt x="54" y="3"/>
                  </a:lnTo>
                  <a:lnTo>
                    <a:pt x="46" y="5"/>
                  </a:lnTo>
                  <a:lnTo>
                    <a:pt x="40" y="9"/>
                  </a:lnTo>
                  <a:lnTo>
                    <a:pt x="33" y="13"/>
                  </a:lnTo>
                  <a:lnTo>
                    <a:pt x="28" y="17"/>
                  </a:lnTo>
                  <a:lnTo>
                    <a:pt x="23" y="21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10" y="40"/>
                  </a:lnTo>
                  <a:lnTo>
                    <a:pt x="7" y="46"/>
                  </a:lnTo>
                  <a:lnTo>
                    <a:pt x="3" y="53"/>
                  </a:lnTo>
                  <a:lnTo>
                    <a:pt x="2" y="60"/>
                  </a:lnTo>
                  <a:lnTo>
                    <a:pt x="1" y="68"/>
                  </a:lnTo>
                  <a:lnTo>
                    <a:pt x="0" y="75"/>
                  </a:lnTo>
                  <a:lnTo>
                    <a:pt x="0" y="557"/>
                  </a:lnTo>
                  <a:lnTo>
                    <a:pt x="1" y="564"/>
                  </a:lnTo>
                  <a:lnTo>
                    <a:pt x="2" y="572"/>
                  </a:lnTo>
                  <a:lnTo>
                    <a:pt x="3" y="579"/>
                  </a:lnTo>
                  <a:lnTo>
                    <a:pt x="7" y="586"/>
                  </a:lnTo>
                  <a:lnTo>
                    <a:pt x="10" y="593"/>
                  </a:lnTo>
                  <a:lnTo>
                    <a:pt x="13" y="599"/>
                  </a:lnTo>
                  <a:lnTo>
                    <a:pt x="17" y="605"/>
                  </a:lnTo>
                  <a:lnTo>
                    <a:pt x="23" y="610"/>
                  </a:lnTo>
                  <a:lnTo>
                    <a:pt x="28" y="615"/>
                  </a:lnTo>
                  <a:lnTo>
                    <a:pt x="33" y="619"/>
                  </a:lnTo>
                  <a:lnTo>
                    <a:pt x="40" y="623"/>
                  </a:lnTo>
                  <a:lnTo>
                    <a:pt x="46" y="626"/>
                  </a:lnTo>
                  <a:lnTo>
                    <a:pt x="54" y="629"/>
                  </a:lnTo>
                  <a:lnTo>
                    <a:pt x="60" y="631"/>
                  </a:lnTo>
                  <a:lnTo>
                    <a:pt x="68" y="632"/>
                  </a:lnTo>
                  <a:lnTo>
                    <a:pt x="75" y="632"/>
                  </a:lnTo>
                  <a:lnTo>
                    <a:pt x="828" y="632"/>
                  </a:lnTo>
                  <a:lnTo>
                    <a:pt x="836" y="632"/>
                  </a:lnTo>
                  <a:lnTo>
                    <a:pt x="843" y="631"/>
                  </a:lnTo>
                  <a:lnTo>
                    <a:pt x="851" y="629"/>
                  </a:lnTo>
                  <a:lnTo>
                    <a:pt x="857" y="626"/>
                  </a:lnTo>
                  <a:lnTo>
                    <a:pt x="865" y="623"/>
                  </a:lnTo>
                  <a:lnTo>
                    <a:pt x="870" y="619"/>
                  </a:lnTo>
                  <a:lnTo>
                    <a:pt x="876" y="615"/>
                  </a:lnTo>
                  <a:lnTo>
                    <a:pt x="882" y="610"/>
                  </a:lnTo>
                  <a:lnTo>
                    <a:pt x="886" y="605"/>
                  </a:lnTo>
                  <a:lnTo>
                    <a:pt x="890" y="599"/>
                  </a:lnTo>
                  <a:lnTo>
                    <a:pt x="895" y="593"/>
                  </a:lnTo>
                  <a:lnTo>
                    <a:pt x="898" y="587"/>
                  </a:lnTo>
                  <a:lnTo>
                    <a:pt x="900" y="579"/>
                  </a:lnTo>
                  <a:lnTo>
                    <a:pt x="902" y="572"/>
                  </a:lnTo>
                  <a:lnTo>
                    <a:pt x="903" y="564"/>
                  </a:lnTo>
                  <a:lnTo>
                    <a:pt x="903" y="557"/>
                  </a:lnTo>
                  <a:lnTo>
                    <a:pt x="903" y="75"/>
                  </a:lnTo>
                  <a:lnTo>
                    <a:pt x="903" y="68"/>
                  </a:lnTo>
                  <a:lnTo>
                    <a:pt x="902" y="60"/>
                  </a:lnTo>
                  <a:lnTo>
                    <a:pt x="900" y="53"/>
                  </a:lnTo>
                  <a:lnTo>
                    <a:pt x="898" y="46"/>
                  </a:lnTo>
                  <a:lnTo>
                    <a:pt x="895" y="40"/>
                  </a:lnTo>
                  <a:lnTo>
                    <a:pt x="890" y="33"/>
                  </a:lnTo>
                  <a:lnTo>
                    <a:pt x="886" y="27"/>
                  </a:lnTo>
                  <a:lnTo>
                    <a:pt x="882" y="21"/>
                  </a:lnTo>
                  <a:lnTo>
                    <a:pt x="876" y="17"/>
                  </a:lnTo>
                  <a:lnTo>
                    <a:pt x="870" y="13"/>
                  </a:lnTo>
                  <a:lnTo>
                    <a:pt x="865" y="9"/>
                  </a:lnTo>
                  <a:lnTo>
                    <a:pt x="857" y="5"/>
                  </a:lnTo>
                  <a:lnTo>
                    <a:pt x="851" y="3"/>
                  </a:lnTo>
                  <a:lnTo>
                    <a:pt x="843" y="1"/>
                  </a:lnTo>
                  <a:lnTo>
                    <a:pt x="836" y="0"/>
                  </a:lnTo>
                  <a:lnTo>
                    <a:pt x="8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Rectangle 434">
              <a:extLst>
                <a:ext uri="{FF2B5EF4-FFF2-40B4-BE49-F238E27FC236}">
                  <a16:creationId xmlns:a16="http://schemas.microsoft.com/office/drawing/2014/main" id="{30899386-DA20-45F7-9F80-B28EF46BC1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563" y="2052638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Rectangle 435">
              <a:extLst>
                <a:ext uri="{FF2B5EF4-FFF2-40B4-BE49-F238E27FC236}">
                  <a16:creationId xmlns:a16="http://schemas.microsoft.com/office/drawing/2014/main" id="{834CEF6D-25BC-4467-90F0-FCB8E616C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563" y="2071688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Rectangle 436">
              <a:extLst>
                <a:ext uri="{FF2B5EF4-FFF2-40B4-BE49-F238E27FC236}">
                  <a16:creationId xmlns:a16="http://schemas.microsoft.com/office/drawing/2014/main" id="{5A07BE7D-17A5-48AF-BBAE-2F8EDCE819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08121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Rectangle 437">
              <a:extLst>
                <a:ext uri="{FF2B5EF4-FFF2-40B4-BE49-F238E27FC236}">
                  <a16:creationId xmlns:a16="http://schemas.microsoft.com/office/drawing/2014/main" id="{ABCE1F96-72C3-41F5-9324-133CEA8B5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10026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Rectangle 438">
              <a:extLst>
                <a:ext uri="{FF2B5EF4-FFF2-40B4-BE49-F238E27FC236}">
                  <a16:creationId xmlns:a16="http://schemas.microsoft.com/office/drawing/2014/main" id="{F30470D5-34E0-4759-9B13-ECD38D2073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02406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Rectangle 439">
              <a:extLst>
                <a:ext uri="{FF2B5EF4-FFF2-40B4-BE49-F238E27FC236}">
                  <a16:creationId xmlns:a16="http://schemas.microsoft.com/office/drawing/2014/main" id="{25219C16-596F-4188-8E6E-1C5661545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06216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Rectangle 440">
              <a:extLst>
                <a:ext uri="{FF2B5EF4-FFF2-40B4-BE49-F238E27FC236}">
                  <a16:creationId xmlns:a16="http://schemas.microsoft.com/office/drawing/2014/main" id="{DC624ED0-73A8-494E-A006-0DBAE5879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04311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Rectangle 441">
              <a:extLst>
                <a:ext uri="{FF2B5EF4-FFF2-40B4-BE49-F238E27FC236}">
                  <a16:creationId xmlns:a16="http://schemas.microsoft.com/office/drawing/2014/main" id="{669F6E53-A695-4E1F-AB85-A34FE43DBF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300" y="208121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Rectangle 442">
              <a:extLst>
                <a:ext uri="{FF2B5EF4-FFF2-40B4-BE49-F238E27FC236}">
                  <a16:creationId xmlns:a16="http://schemas.microsoft.com/office/drawing/2014/main" id="{C17D0782-16A5-4FE1-8F4B-BD0C1111CC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300" y="206216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Rectangle 443">
              <a:extLst>
                <a:ext uri="{FF2B5EF4-FFF2-40B4-BE49-F238E27FC236}">
                  <a16:creationId xmlns:a16="http://schemas.microsoft.com/office/drawing/2014/main" id="{272E8601-9310-490D-94F6-63CEEB8F7A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300" y="204311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Rectangle 444">
              <a:extLst>
                <a:ext uri="{FF2B5EF4-FFF2-40B4-BE49-F238E27FC236}">
                  <a16:creationId xmlns:a16="http://schemas.microsoft.com/office/drawing/2014/main" id="{FE61DE21-6C27-46D8-842D-BDD3C8EF7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563" y="2090738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Rectangle 445">
              <a:extLst>
                <a:ext uri="{FF2B5EF4-FFF2-40B4-BE49-F238E27FC236}">
                  <a16:creationId xmlns:a16="http://schemas.microsoft.com/office/drawing/2014/main" id="{6CCE631C-12A5-4752-8E65-BA8787F57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563" y="2033588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Rectangle 446">
              <a:extLst>
                <a:ext uri="{FF2B5EF4-FFF2-40B4-BE49-F238E27FC236}">
                  <a16:creationId xmlns:a16="http://schemas.microsoft.com/office/drawing/2014/main" id="{3CB2E858-A7D8-4E87-AE5E-5399DC5D8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63" y="2052638"/>
              <a:ext cx="11113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Rectangle 447">
              <a:extLst>
                <a:ext uri="{FF2B5EF4-FFF2-40B4-BE49-F238E27FC236}">
                  <a16:creationId xmlns:a16="http://schemas.microsoft.com/office/drawing/2014/main" id="{B78B1C91-9EA0-420D-AB04-82322F7DF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63" y="2071688"/>
              <a:ext cx="11113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Rectangle 448">
              <a:extLst>
                <a:ext uri="{FF2B5EF4-FFF2-40B4-BE49-F238E27FC236}">
                  <a16:creationId xmlns:a16="http://schemas.microsoft.com/office/drawing/2014/main" id="{9BBF9638-FA96-4436-AE58-8EBA61CBA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63" y="2090738"/>
              <a:ext cx="11113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Rectangle 449">
              <a:extLst>
                <a:ext uri="{FF2B5EF4-FFF2-40B4-BE49-F238E27FC236}">
                  <a16:creationId xmlns:a16="http://schemas.microsoft.com/office/drawing/2014/main" id="{919C5518-E69B-42C0-AFDE-170FE83E28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63" y="2033588"/>
              <a:ext cx="11113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4" name="Freeform 154">
            <a:extLst>
              <a:ext uri="{FF2B5EF4-FFF2-40B4-BE49-F238E27FC236}">
                <a16:creationId xmlns:a16="http://schemas.microsoft.com/office/drawing/2014/main" id="{BA54671E-ACFD-4428-B4B7-A37E5BA61CB3}"/>
              </a:ext>
            </a:extLst>
          </p:cNvPr>
          <p:cNvSpPr>
            <a:spLocks/>
          </p:cNvSpPr>
          <p:nvPr/>
        </p:nvSpPr>
        <p:spPr bwMode="auto">
          <a:xfrm>
            <a:off x="8689204" y="4222451"/>
            <a:ext cx="138355" cy="258819"/>
          </a:xfrm>
          <a:custGeom>
            <a:avLst/>
            <a:gdLst>
              <a:gd name="T0" fmla="*/ 49 w 49"/>
              <a:gd name="T1" fmla="*/ 28 h 92"/>
              <a:gd name="T2" fmla="*/ 32 w 49"/>
              <a:gd name="T3" fmla="*/ 28 h 92"/>
              <a:gd name="T4" fmla="*/ 32 w 49"/>
              <a:gd name="T5" fmla="*/ 20 h 92"/>
              <a:gd name="T6" fmla="*/ 36 w 49"/>
              <a:gd name="T7" fmla="*/ 16 h 92"/>
              <a:gd name="T8" fmla="*/ 48 w 49"/>
              <a:gd name="T9" fmla="*/ 16 h 92"/>
              <a:gd name="T10" fmla="*/ 48 w 49"/>
              <a:gd name="T11" fmla="*/ 0 h 92"/>
              <a:gd name="T12" fmla="*/ 31 w 49"/>
              <a:gd name="T13" fmla="*/ 0 h 92"/>
              <a:gd name="T14" fmla="*/ 12 w 49"/>
              <a:gd name="T15" fmla="*/ 19 h 92"/>
              <a:gd name="T16" fmla="*/ 12 w 49"/>
              <a:gd name="T17" fmla="*/ 28 h 92"/>
              <a:gd name="T18" fmla="*/ 0 w 49"/>
              <a:gd name="T19" fmla="*/ 28 h 92"/>
              <a:gd name="T20" fmla="*/ 0 w 49"/>
              <a:gd name="T21" fmla="*/ 44 h 92"/>
              <a:gd name="T22" fmla="*/ 12 w 49"/>
              <a:gd name="T23" fmla="*/ 44 h 92"/>
              <a:gd name="T24" fmla="*/ 12 w 49"/>
              <a:gd name="T25" fmla="*/ 92 h 92"/>
              <a:gd name="T26" fmla="*/ 32 w 49"/>
              <a:gd name="T27" fmla="*/ 92 h 92"/>
              <a:gd name="T28" fmla="*/ 32 w 49"/>
              <a:gd name="T29" fmla="*/ 44 h 92"/>
              <a:gd name="T30" fmla="*/ 47 w 49"/>
              <a:gd name="T31" fmla="*/ 44 h 92"/>
              <a:gd name="T32" fmla="*/ 49 w 49"/>
              <a:gd name="T33" fmla="*/ 28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9" h="92">
                <a:moveTo>
                  <a:pt x="49" y="28"/>
                </a:moveTo>
                <a:cubicBezTo>
                  <a:pt x="32" y="28"/>
                  <a:pt x="32" y="28"/>
                  <a:pt x="32" y="28"/>
                </a:cubicBezTo>
                <a:cubicBezTo>
                  <a:pt x="32" y="20"/>
                  <a:pt x="32" y="20"/>
                  <a:pt x="32" y="20"/>
                </a:cubicBezTo>
                <a:cubicBezTo>
                  <a:pt x="32" y="17"/>
                  <a:pt x="34" y="16"/>
                  <a:pt x="36" y="16"/>
                </a:cubicBezTo>
                <a:cubicBezTo>
                  <a:pt x="38" y="16"/>
                  <a:pt x="48" y="16"/>
                  <a:pt x="48" y="16"/>
                </a:cubicBezTo>
                <a:cubicBezTo>
                  <a:pt x="48" y="0"/>
                  <a:pt x="48" y="0"/>
                  <a:pt x="48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15" y="0"/>
                  <a:pt x="12" y="12"/>
                  <a:pt x="12" y="19"/>
                </a:cubicBezTo>
                <a:cubicBezTo>
                  <a:pt x="12" y="28"/>
                  <a:pt x="12" y="28"/>
                  <a:pt x="12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44"/>
                  <a:pt x="0" y="44"/>
                  <a:pt x="0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65"/>
                  <a:pt x="12" y="92"/>
                  <a:pt x="1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2" y="92"/>
                  <a:pt x="32" y="64"/>
                  <a:pt x="32" y="44"/>
                </a:cubicBezTo>
                <a:cubicBezTo>
                  <a:pt x="47" y="44"/>
                  <a:pt x="47" y="44"/>
                  <a:pt x="47" y="44"/>
                </a:cubicBezTo>
                <a:lnTo>
                  <a:pt x="49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105EB04D-523A-471B-94D7-64FDA15599AA}"/>
              </a:ext>
            </a:extLst>
          </p:cNvPr>
          <p:cNvGrpSpPr/>
          <p:nvPr/>
        </p:nvGrpSpPr>
        <p:grpSpPr>
          <a:xfrm>
            <a:off x="8634339" y="5859817"/>
            <a:ext cx="248085" cy="249277"/>
            <a:chOff x="3406775" y="2181225"/>
            <a:chExt cx="330200" cy="331788"/>
          </a:xfrm>
          <a:solidFill>
            <a:schemeClr val="bg1"/>
          </a:solidFill>
        </p:grpSpPr>
        <p:sp>
          <p:nvSpPr>
            <p:cNvPr id="198" name="Oval 190">
              <a:extLst>
                <a:ext uri="{FF2B5EF4-FFF2-40B4-BE49-F238E27FC236}">
                  <a16:creationId xmlns:a16="http://schemas.microsoft.com/office/drawing/2014/main" id="{BD285FB7-C65E-4A4F-9730-2C7BDE0855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81388" y="2257425"/>
              <a:ext cx="180975" cy="1793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9" name="Freeform 191">
              <a:extLst>
                <a:ext uri="{FF2B5EF4-FFF2-40B4-BE49-F238E27FC236}">
                  <a16:creationId xmlns:a16="http://schemas.microsoft.com/office/drawing/2014/main" id="{BBC06FF8-9B23-4376-9786-14D97DD1D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6938" y="2181225"/>
              <a:ext cx="14288" cy="112713"/>
            </a:xfrm>
            <a:custGeom>
              <a:avLst/>
              <a:gdLst>
                <a:gd name="T0" fmla="*/ 4 w 4"/>
                <a:gd name="T1" fmla="*/ 0 h 30"/>
                <a:gd name="T2" fmla="*/ 0 w 4"/>
                <a:gd name="T3" fmla="*/ 1 h 30"/>
                <a:gd name="T4" fmla="*/ 0 w 4"/>
                <a:gd name="T5" fmla="*/ 30 h 30"/>
                <a:gd name="T6" fmla="*/ 4 w 4"/>
                <a:gd name="T7" fmla="*/ 30 h 30"/>
                <a:gd name="T8" fmla="*/ 4 w 4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0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30"/>
                    <a:pt x="4" y="30"/>
                    <a:pt x="4" y="3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0" name="Freeform 192">
              <a:extLst>
                <a:ext uri="{FF2B5EF4-FFF2-40B4-BE49-F238E27FC236}">
                  <a16:creationId xmlns:a16="http://schemas.microsoft.com/office/drawing/2014/main" id="{C6700C49-7AD6-494F-83F0-8DEBBC73A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7100" y="2181225"/>
              <a:ext cx="14288" cy="112713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0 w 4"/>
                <a:gd name="T5" fmla="*/ 0 h 30"/>
                <a:gd name="T6" fmla="*/ 0 w 4"/>
                <a:gd name="T7" fmla="*/ 30 h 30"/>
                <a:gd name="T8" fmla="*/ 4 w 4"/>
                <a:gd name="T9" fmla="*/ 30 h 30"/>
                <a:gd name="T10" fmla="*/ 4 w 4"/>
                <a:gd name="T1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1" name="Freeform 193">
              <a:extLst>
                <a:ext uri="{FF2B5EF4-FFF2-40B4-BE49-F238E27FC236}">
                  <a16:creationId xmlns:a16="http://schemas.microsoft.com/office/drawing/2014/main" id="{4134947C-4D7B-463E-A659-A8F440E310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06775" y="2181225"/>
              <a:ext cx="330200" cy="331788"/>
            </a:xfrm>
            <a:custGeom>
              <a:avLst/>
              <a:gdLst>
                <a:gd name="T0" fmla="*/ 88 w 88"/>
                <a:gd name="T1" fmla="*/ 71 h 88"/>
                <a:gd name="T2" fmla="*/ 88 w 88"/>
                <a:gd name="T3" fmla="*/ 30 h 88"/>
                <a:gd name="T4" fmla="*/ 88 w 88"/>
                <a:gd name="T5" fmla="*/ 17 h 88"/>
                <a:gd name="T6" fmla="*/ 88 w 88"/>
                <a:gd name="T7" fmla="*/ 14 h 88"/>
                <a:gd name="T8" fmla="*/ 74 w 88"/>
                <a:gd name="T9" fmla="*/ 0 h 88"/>
                <a:gd name="T10" fmla="*/ 24 w 88"/>
                <a:gd name="T11" fmla="*/ 0 h 88"/>
                <a:gd name="T12" fmla="*/ 24 w 88"/>
                <a:gd name="T13" fmla="*/ 24 h 88"/>
                <a:gd name="T14" fmla="*/ 44 w 88"/>
                <a:gd name="T15" fmla="*/ 16 h 88"/>
                <a:gd name="T16" fmla="*/ 68 w 88"/>
                <a:gd name="T17" fmla="*/ 30 h 88"/>
                <a:gd name="T18" fmla="*/ 84 w 88"/>
                <a:gd name="T19" fmla="*/ 30 h 88"/>
                <a:gd name="T20" fmla="*/ 84 w 88"/>
                <a:gd name="T21" fmla="*/ 71 h 88"/>
                <a:gd name="T22" fmla="*/ 71 w 88"/>
                <a:gd name="T23" fmla="*/ 84 h 88"/>
                <a:gd name="T24" fmla="*/ 17 w 88"/>
                <a:gd name="T25" fmla="*/ 84 h 88"/>
                <a:gd name="T26" fmla="*/ 4 w 88"/>
                <a:gd name="T27" fmla="*/ 71 h 88"/>
                <a:gd name="T28" fmla="*/ 4 w 88"/>
                <a:gd name="T29" fmla="*/ 30 h 88"/>
                <a:gd name="T30" fmla="*/ 4 w 88"/>
                <a:gd name="T31" fmla="*/ 17 h 88"/>
                <a:gd name="T32" fmla="*/ 4 w 88"/>
                <a:gd name="T33" fmla="*/ 4 h 88"/>
                <a:gd name="T34" fmla="*/ 0 w 88"/>
                <a:gd name="T35" fmla="*/ 14 h 88"/>
                <a:gd name="T36" fmla="*/ 0 w 88"/>
                <a:gd name="T37" fmla="*/ 17 h 88"/>
                <a:gd name="T38" fmla="*/ 0 w 88"/>
                <a:gd name="T39" fmla="*/ 30 h 88"/>
                <a:gd name="T40" fmla="*/ 0 w 88"/>
                <a:gd name="T41" fmla="*/ 71 h 88"/>
                <a:gd name="T42" fmla="*/ 17 w 88"/>
                <a:gd name="T43" fmla="*/ 88 h 88"/>
                <a:gd name="T44" fmla="*/ 71 w 88"/>
                <a:gd name="T45" fmla="*/ 88 h 88"/>
                <a:gd name="T46" fmla="*/ 88 w 88"/>
                <a:gd name="T47" fmla="*/ 71 h 88"/>
                <a:gd name="T48" fmla="*/ 82 w 88"/>
                <a:gd name="T49" fmla="*/ 24 h 88"/>
                <a:gd name="T50" fmla="*/ 70 w 88"/>
                <a:gd name="T51" fmla="*/ 24 h 88"/>
                <a:gd name="T52" fmla="*/ 68 w 88"/>
                <a:gd name="T53" fmla="*/ 22 h 88"/>
                <a:gd name="T54" fmla="*/ 68 w 88"/>
                <a:gd name="T55" fmla="*/ 10 h 88"/>
                <a:gd name="T56" fmla="*/ 70 w 88"/>
                <a:gd name="T57" fmla="*/ 8 h 88"/>
                <a:gd name="T58" fmla="*/ 82 w 88"/>
                <a:gd name="T59" fmla="*/ 8 h 88"/>
                <a:gd name="T60" fmla="*/ 84 w 88"/>
                <a:gd name="T61" fmla="*/ 10 h 88"/>
                <a:gd name="T62" fmla="*/ 84 w 88"/>
                <a:gd name="T63" fmla="*/ 17 h 88"/>
                <a:gd name="T64" fmla="*/ 84 w 88"/>
                <a:gd name="T65" fmla="*/ 22 h 88"/>
                <a:gd name="T66" fmla="*/ 82 w 88"/>
                <a:gd name="T67" fmla="*/ 2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8" h="88">
                  <a:moveTo>
                    <a:pt x="88" y="71"/>
                  </a:moveTo>
                  <a:cubicBezTo>
                    <a:pt x="88" y="30"/>
                    <a:pt x="88" y="30"/>
                    <a:pt x="88" y="3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6"/>
                    <a:pt x="82" y="0"/>
                    <a:pt x="7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9" y="19"/>
                    <a:pt x="36" y="16"/>
                    <a:pt x="44" y="16"/>
                  </a:cubicBezTo>
                  <a:cubicBezTo>
                    <a:pt x="54" y="16"/>
                    <a:pt x="63" y="22"/>
                    <a:pt x="68" y="30"/>
                  </a:cubicBezTo>
                  <a:cubicBezTo>
                    <a:pt x="84" y="30"/>
                    <a:pt x="84" y="30"/>
                    <a:pt x="84" y="30"/>
                  </a:cubicBezTo>
                  <a:cubicBezTo>
                    <a:pt x="84" y="71"/>
                    <a:pt x="84" y="71"/>
                    <a:pt x="84" y="71"/>
                  </a:cubicBezTo>
                  <a:cubicBezTo>
                    <a:pt x="84" y="78"/>
                    <a:pt x="78" y="84"/>
                    <a:pt x="71" y="84"/>
                  </a:cubicBezTo>
                  <a:cubicBezTo>
                    <a:pt x="17" y="84"/>
                    <a:pt x="17" y="84"/>
                    <a:pt x="17" y="84"/>
                  </a:cubicBezTo>
                  <a:cubicBezTo>
                    <a:pt x="10" y="84"/>
                    <a:pt x="4" y="78"/>
                    <a:pt x="4" y="71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2" y="7"/>
                    <a:pt x="0" y="10"/>
                    <a:pt x="0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81"/>
                    <a:pt x="7" y="88"/>
                    <a:pt x="17" y="88"/>
                  </a:cubicBezTo>
                  <a:cubicBezTo>
                    <a:pt x="71" y="88"/>
                    <a:pt x="71" y="88"/>
                    <a:pt x="71" y="88"/>
                  </a:cubicBezTo>
                  <a:cubicBezTo>
                    <a:pt x="81" y="88"/>
                    <a:pt x="88" y="81"/>
                    <a:pt x="88" y="71"/>
                  </a:cubicBezTo>
                  <a:close/>
                  <a:moveTo>
                    <a:pt x="82" y="24"/>
                  </a:moveTo>
                  <a:cubicBezTo>
                    <a:pt x="70" y="24"/>
                    <a:pt x="70" y="24"/>
                    <a:pt x="70" y="24"/>
                  </a:cubicBezTo>
                  <a:cubicBezTo>
                    <a:pt x="69" y="24"/>
                    <a:pt x="68" y="23"/>
                    <a:pt x="68" y="22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9" y="8"/>
                    <a:pt x="70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3" y="8"/>
                    <a:pt x="84" y="9"/>
                    <a:pt x="84" y="10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4" y="23"/>
                    <a:pt x="83" y="24"/>
                    <a:pt x="8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0D5F099-3B2E-4331-A864-1B82969A50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1954195"/>
              </p:ext>
            </p:extLst>
          </p:nvPr>
        </p:nvGraphicFramePr>
        <p:xfrm>
          <a:off x="702952" y="1598755"/>
          <a:ext cx="3709793" cy="11602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E88DB066-F6D2-4AF6-AD25-2337E14E25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4893167"/>
              </p:ext>
            </p:extLst>
          </p:nvPr>
        </p:nvGraphicFramePr>
        <p:xfrm>
          <a:off x="713392" y="3936331"/>
          <a:ext cx="3688914" cy="22155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904CB66-E58A-4F6D-904A-849531D885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9448601"/>
              </p:ext>
            </p:extLst>
          </p:nvPr>
        </p:nvGraphicFramePr>
        <p:xfrm>
          <a:off x="6102485" y="3883678"/>
          <a:ext cx="3419022" cy="2225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42960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C9681D9-380A-4EAF-91DB-E07432FF9C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7" t="9748" r="23853" b="5877"/>
          <a:stretch/>
        </p:blipFill>
        <p:spPr>
          <a:xfrm>
            <a:off x="3048000" y="1"/>
            <a:ext cx="6096000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564789-A474-46BE-A2F2-4F27C6E39F3F}"/>
              </a:ext>
            </a:extLst>
          </p:cNvPr>
          <p:cNvSpPr/>
          <p:nvPr/>
        </p:nvSpPr>
        <p:spPr>
          <a:xfrm>
            <a:off x="3048000" y="0"/>
            <a:ext cx="6096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85D1319-7BD4-47DE-B3DF-55B655BB34C4}"/>
              </a:ext>
            </a:extLst>
          </p:cNvPr>
          <p:cNvSpPr/>
          <p:nvPr/>
        </p:nvSpPr>
        <p:spPr>
          <a:xfrm rot="18900000">
            <a:off x="4167699" y="1500699"/>
            <a:ext cx="3856602" cy="3856602"/>
          </a:xfrm>
          <a:prstGeom prst="roundRect">
            <a:avLst>
              <a:gd name="adj" fmla="val 11080"/>
            </a:avLst>
          </a:pr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3AC05-2DFE-4FEA-BD0F-67495472A283}"/>
              </a:ext>
            </a:extLst>
          </p:cNvPr>
          <p:cNvSpPr txBox="1"/>
          <p:nvPr/>
        </p:nvSpPr>
        <p:spPr>
          <a:xfrm>
            <a:off x="4443963" y="2274840"/>
            <a:ext cx="3304076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2C300DA-4EC9-46EA-916D-25BEDAE0F239}"/>
              </a:ext>
            </a:extLst>
          </p:cNvPr>
          <p:cNvSpPr/>
          <p:nvPr/>
        </p:nvSpPr>
        <p:spPr>
          <a:xfrm rot="18900000">
            <a:off x="3681074" y="4409266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8DED9FB-5603-488F-827B-05F43B91C25A}"/>
              </a:ext>
            </a:extLst>
          </p:cNvPr>
          <p:cNvSpPr/>
          <p:nvPr/>
        </p:nvSpPr>
        <p:spPr>
          <a:xfrm rot="18900000">
            <a:off x="5424287" y="621132"/>
            <a:ext cx="1343428" cy="1343428"/>
          </a:xfrm>
          <a:prstGeom prst="roundRect">
            <a:avLst>
              <a:gd name="adj" fmla="val 11080"/>
            </a:avLst>
          </a:pr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AA70618-CDC0-4C13-8EE9-54ABCDECF7CC}"/>
              </a:ext>
            </a:extLst>
          </p:cNvPr>
          <p:cNvSpPr/>
          <p:nvPr/>
        </p:nvSpPr>
        <p:spPr>
          <a:xfrm>
            <a:off x="6699988" y="5809950"/>
            <a:ext cx="2096100" cy="1048050"/>
          </a:xfrm>
          <a:custGeom>
            <a:avLst/>
            <a:gdLst>
              <a:gd name="connsiteX0" fmla="*/ 1048050 w 2096100"/>
              <a:gd name="connsiteY0" fmla="*/ 0 h 1048050"/>
              <a:gd name="connsiteX1" fmla="*/ 1172234 w 2096100"/>
              <a:gd name="connsiteY1" fmla="*/ 51439 h 1048050"/>
              <a:gd name="connsiteX2" fmla="*/ 2044661 w 2096100"/>
              <a:gd name="connsiteY2" fmla="*/ 923866 h 1048050"/>
              <a:gd name="connsiteX3" fmla="*/ 2096100 w 2096100"/>
              <a:gd name="connsiteY3" fmla="*/ 1048050 h 1048050"/>
              <a:gd name="connsiteX4" fmla="*/ 0 w 2096100"/>
              <a:gd name="connsiteY4" fmla="*/ 1048050 h 1048050"/>
              <a:gd name="connsiteX5" fmla="*/ 51439 w 2096100"/>
              <a:gd name="connsiteY5" fmla="*/ 923866 h 1048050"/>
              <a:gd name="connsiteX6" fmla="*/ 923866 w 2096100"/>
              <a:gd name="connsiteY6" fmla="*/ 51439 h 1048050"/>
              <a:gd name="connsiteX7" fmla="*/ 1048050 w 2096100"/>
              <a:gd name="connsiteY7" fmla="*/ 0 h 10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6100" h="1048050">
                <a:moveTo>
                  <a:pt x="1048050" y="0"/>
                </a:moveTo>
                <a:cubicBezTo>
                  <a:pt x="1092996" y="0"/>
                  <a:pt x="1137942" y="17146"/>
                  <a:pt x="1172234" y="51439"/>
                </a:cubicBezTo>
                <a:lnTo>
                  <a:pt x="2044661" y="923866"/>
                </a:lnTo>
                <a:cubicBezTo>
                  <a:pt x="2078954" y="958158"/>
                  <a:pt x="2096100" y="1003104"/>
                  <a:pt x="2096100" y="1048050"/>
                </a:cubicBezTo>
                <a:lnTo>
                  <a:pt x="0" y="1048050"/>
                </a:lnTo>
                <a:cubicBezTo>
                  <a:pt x="0" y="1003104"/>
                  <a:pt x="17147" y="958158"/>
                  <a:pt x="51439" y="923866"/>
                </a:cubicBezTo>
                <a:lnTo>
                  <a:pt x="923866" y="51439"/>
                </a:lnTo>
                <a:cubicBezTo>
                  <a:pt x="958159" y="17146"/>
                  <a:pt x="1003104" y="0"/>
                  <a:pt x="104805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076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7777"/>
      </a:accent1>
      <a:accent2>
        <a:srgbClr val="64A4CA"/>
      </a:accent2>
      <a:accent3>
        <a:srgbClr val="F2C232"/>
      </a:accent3>
      <a:accent4>
        <a:srgbClr val="66C5F3"/>
      </a:accent4>
      <a:accent5>
        <a:srgbClr val="E37777"/>
      </a:accent5>
      <a:accent6>
        <a:srgbClr val="64A4CA"/>
      </a:accent6>
      <a:hlink>
        <a:srgbClr val="0563C1"/>
      </a:hlink>
      <a:folHlink>
        <a:srgbClr val="954F72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1437</TotalTime>
  <Words>729</Words>
  <Application>Microsoft Office PowerPoint</Application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Algerian</vt:lpstr>
      <vt:lpstr>Arial</vt:lpstr>
      <vt:lpstr>Calibri</vt:lpstr>
      <vt:lpstr>Century Gothic</vt:lpstr>
      <vt:lpstr>Segoe UI Light</vt:lpstr>
      <vt:lpstr>Office Theme</vt:lpstr>
      <vt:lpstr>PowerPoint Presentation</vt:lpstr>
      <vt:lpstr>Energy Consumptions</vt:lpstr>
      <vt:lpstr>PowerPoint Presentation</vt:lpstr>
      <vt:lpstr>PowerPoint Presentation</vt:lpstr>
      <vt:lpstr>Current demand</vt:lpstr>
      <vt:lpstr>Current demand</vt:lpstr>
      <vt:lpstr>Voltage Variation Analytics</vt:lpstr>
      <vt:lpstr>Power Factor Analytics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Nugroho Ade</dc:creator>
  <cp:lastModifiedBy>AHMED JAMAL ABULKALAM AZATH</cp:lastModifiedBy>
  <cp:revision>203</cp:revision>
  <dcterms:created xsi:type="dcterms:W3CDTF">2018-02-12T03:40:49Z</dcterms:created>
  <dcterms:modified xsi:type="dcterms:W3CDTF">2024-09-30T21:08:17Z</dcterms:modified>
</cp:coreProperties>
</file>